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webextensions/webextension1.xml" ContentType="application/vnd.ms-office.webextension+xml"/>
  <Override PartName="/ppt/webextensions/webextension2.xml" ContentType="application/vnd.ms-office.webextension+xml"/>
  <Override PartName="/ppt/webextensions/webextension3.xml" ContentType="application/vnd.ms-office.webextension+xml"/>
  <Override PartName="/ppt/webextensions/webextension4.xml" ContentType="application/vnd.ms-office.webextension+xml"/>
  <Override PartName="/ppt/webextensions/webextension5.xml" ContentType="application/vnd.ms-office.webextension+xml"/>
  <Override PartName="/ppt/webextensions/webextension6.xml" ContentType="application/vnd.ms-office.webextens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79" r:id="rId14"/>
    <p:sldId id="278" r:id="rId15"/>
    <p:sldId id="272" r:id="rId16"/>
    <p:sldId id="271" r:id="rId17"/>
    <p:sldId id="273" r:id="rId18"/>
    <p:sldId id="280" r:id="rId19"/>
    <p:sldId id="277" r:id="rId20"/>
    <p:sldId id="281" r:id="rId21"/>
    <p:sldId id="274" r:id="rId22"/>
    <p:sldId id="275" r:id="rId23"/>
  </p:sldIdLst>
  <p:sldSz cx="18288000" cy="10287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Open Sans" panose="020B0606030504020204" pitchFamily="34" charset="0"/>
      <p:regular r:id="rId28"/>
      <p:bold r:id="rId29"/>
      <p:italic r:id="rId30"/>
      <p:boldItalic r:id="rId31"/>
    </p:embeddedFont>
    <p:embeddedFont>
      <p:font typeface="Open Sans Bold" panose="020B0806030504020204" charset="0"/>
      <p:regular r:id="rId32"/>
    </p:embeddedFont>
    <p:embeddedFont>
      <p:font typeface="Open Sans Light" panose="020B0306030504020204" pitchFamily="34" charset="0"/>
      <p:regular r:id="rId33"/>
      <p:italic r:id="rId34"/>
    </p:embeddedFont>
    <p:embeddedFont>
      <p:font typeface="Times Neue Roman" panose="020B0604020202020204" charset="0"/>
      <p:regular r:id="rId35"/>
    </p:embeddedFont>
    <p:embeddedFont>
      <p:font typeface="Times Neue Roman Bold" panose="020B0604020202020204" charset="0"/>
      <p:regular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754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7" Type="http://schemas.openxmlformats.org/officeDocument/2006/relationships/image" Target="../media/image32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sv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microsoft.com/office/2011/relationships/webextension" Target="../webextensions/webextension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microsoft.com/office/2011/relationships/webextension" Target="../webextensions/webextension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microsoft.com/office/2011/relationships/webextension" Target="../webextensions/webextension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microsoft.com/office/2011/relationships/webextension" Target="../webextensions/webextension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microsoft.com/office/2011/relationships/webextension" Target="../webextensions/webextension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microsoft.com/office/2011/relationships/webextension" Target="../webextensions/webextension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3748071" y="0"/>
            <a:ext cx="14539929" cy="10287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3809139" y="5057775"/>
            <a:ext cx="2351038" cy="8442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13"/>
              </a:lnSpc>
            </a:pPr>
            <a:r>
              <a:rPr lang="en-US" sz="5009">
                <a:solidFill>
                  <a:srgbClr val="000000"/>
                </a:solidFill>
                <a:latin typeface="Times Neue Roman"/>
              </a:rPr>
              <a:t>Sprint 62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825066" y="4073131"/>
            <a:ext cx="7679829" cy="1203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7000" dirty="0" err="1">
                <a:solidFill>
                  <a:srgbClr val="000000"/>
                </a:solidFill>
                <a:latin typeface="Times Neue Roman"/>
              </a:rPr>
              <a:t>Projeto</a:t>
            </a:r>
            <a:r>
              <a:rPr lang="en-US" sz="7000" dirty="0">
                <a:solidFill>
                  <a:srgbClr val="000000"/>
                </a:solidFill>
                <a:latin typeface="Times Neue Roman"/>
              </a:rPr>
              <a:t> FHEMERON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9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576631" y="1805521"/>
            <a:ext cx="7134738" cy="7134738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7056869" y="4881717"/>
            <a:ext cx="4174263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 dirty="0">
                <a:solidFill>
                  <a:srgbClr val="000000"/>
                </a:solidFill>
                <a:latin typeface="Times Neue Roman Bold"/>
              </a:rPr>
              <a:t>7 </a:t>
            </a:r>
            <a:r>
              <a:rPr lang="en-US" sz="5200" dirty="0" err="1">
                <a:solidFill>
                  <a:srgbClr val="000000"/>
                </a:solidFill>
                <a:latin typeface="Times Neue Roman Bold"/>
              </a:rPr>
              <a:t>estórias</a:t>
            </a:r>
            <a:endParaRPr lang="en-US" sz="5200" dirty="0">
              <a:solidFill>
                <a:srgbClr val="000000"/>
              </a:solidFill>
              <a:latin typeface="Times Neue Roman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9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67906" y="2698073"/>
            <a:ext cx="6259521" cy="6259521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5766633" y="4604208"/>
            <a:ext cx="12521367" cy="14448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07"/>
              </a:lnSpc>
            </a:pP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Elaboração</a:t>
            </a:r>
            <a:r>
              <a:rPr lang="en-US" sz="4400" dirty="0">
                <a:solidFill>
                  <a:srgbClr val="000000"/>
                </a:solidFill>
                <a:latin typeface="Times Neue Roman" panose="020B0604020202020204" charset="0"/>
              </a:rPr>
              <a:t> do </a:t>
            </a: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escopo</a:t>
            </a:r>
            <a:r>
              <a:rPr lang="en-US" sz="4400" dirty="0">
                <a:solidFill>
                  <a:srgbClr val="000000"/>
                </a:solidFill>
                <a:latin typeface="Times Neue Roman" panose="020B0604020202020204" charset="0"/>
              </a:rPr>
              <a:t> de </a:t>
            </a: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projeto</a:t>
            </a:r>
            <a:r>
              <a:rPr lang="en-US" sz="4400" dirty="0">
                <a:solidFill>
                  <a:srgbClr val="000000"/>
                </a:solidFill>
                <a:latin typeface="Times Neue Roman" panose="020B0604020202020204" charset="0"/>
              </a:rPr>
              <a:t> do </a:t>
            </a: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sistema</a:t>
            </a:r>
            <a:r>
              <a:rPr lang="en-US" sz="4400" dirty="0">
                <a:solidFill>
                  <a:srgbClr val="000000"/>
                </a:solidFill>
                <a:latin typeface="Times Neue Roman" panose="020B0604020202020204" charset="0"/>
              </a:rPr>
              <a:t> de </a:t>
            </a: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gestão</a:t>
            </a:r>
            <a:r>
              <a:rPr lang="en-US" sz="4400" dirty="0">
                <a:solidFill>
                  <a:srgbClr val="000000"/>
                </a:solidFill>
                <a:latin typeface="Times Neue Roman" panose="020B0604020202020204" charset="0"/>
              </a:rPr>
              <a:t> do </a:t>
            </a: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Ciclo</a:t>
            </a:r>
            <a:r>
              <a:rPr lang="en-US" sz="4400" dirty="0">
                <a:solidFill>
                  <a:srgbClr val="000000"/>
                </a:solidFill>
                <a:latin typeface="Times Neue Roman" panose="020B0604020202020204" charset="0"/>
              </a:rPr>
              <a:t> do </a:t>
            </a: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Sangue</a:t>
            </a:r>
            <a:r>
              <a:rPr lang="en-US" sz="4148" dirty="0">
                <a:solidFill>
                  <a:srgbClr val="000000"/>
                </a:solidFill>
                <a:latin typeface="Open Sans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1487" t="1230" b="73070"/>
          <a:stretch>
            <a:fillRect/>
          </a:stretch>
        </p:blipFill>
        <p:spPr>
          <a:xfrm>
            <a:off x="187645" y="249410"/>
            <a:ext cx="17520642" cy="1828242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87645" y="5563933"/>
            <a:ext cx="5850778" cy="3656735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724218" y="764222"/>
            <a:ext cx="4560664" cy="10093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275"/>
              </a:lnSpc>
            </a:pPr>
            <a:r>
              <a:rPr lang="en-US" sz="5200" dirty="0" err="1">
                <a:solidFill>
                  <a:srgbClr val="000000"/>
                </a:solidFill>
                <a:latin typeface="Times Neue Roman Bold"/>
              </a:rPr>
              <a:t>Justificativa</a:t>
            </a:r>
            <a:endParaRPr lang="en-US" sz="5200" dirty="0">
              <a:solidFill>
                <a:srgbClr val="000000"/>
              </a:solidFill>
              <a:latin typeface="Times Neue Roman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313736" y="892390"/>
            <a:ext cx="5422418" cy="8870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 b="1" dirty="0" err="1">
                <a:solidFill>
                  <a:srgbClr val="000000"/>
                </a:solidFill>
                <a:latin typeface="Times Neue Roman" panose="020B0604020202020204" charset="0"/>
              </a:rPr>
              <a:t>Objetivo</a:t>
            </a:r>
            <a:r>
              <a:rPr lang="en-US" sz="5200" b="1" dirty="0">
                <a:solidFill>
                  <a:srgbClr val="000000"/>
                </a:solidFill>
                <a:latin typeface="Times Neue Roman" panose="020B0604020202020204" charset="0"/>
              </a:rPr>
              <a:t> SMART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335000" y="826134"/>
            <a:ext cx="3444186" cy="8870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 b="1" dirty="0" err="1">
                <a:solidFill>
                  <a:srgbClr val="000000"/>
                </a:solidFill>
                <a:latin typeface="Times Neue Roman" panose="020B0604020202020204" charset="0"/>
              </a:rPr>
              <a:t>Benefícios</a:t>
            </a:r>
            <a:endParaRPr lang="en-US" sz="5200" b="1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286004" y="5922155"/>
            <a:ext cx="3765849" cy="28618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93"/>
              </a:lnSpc>
              <a:spcBef>
                <a:spcPct val="0"/>
              </a:spcBef>
            </a:pPr>
            <a:r>
              <a:rPr lang="pt-BR" sz="3600" b="0" i="0" dirty="0">
                <a:effectLst/>
                <a:latin typeface="Times Neue Roman" panose="020B0604020202020204" charset="0"/>
              </a:rPr>
              <a:t>Não há relatório mais detalhado para convocação de doadores (apto/inapto)</a:t>
            </a:r>
            <a:endParaRPr lang="en-US" sz="3209" dirty="0">
              <a:latin typeface="Times Neue Roman" panose="020B0604020202020204" charset="0"/>
            </a:endParaR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512504" y="2803134"/>
            <a:ext cx="3765849" cy="2353655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711207" y="2928550"/>
            <a:ext cx="3368441" cy="22282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52"/>
              </a:lnSpc>
              <a:spcBef>
                <a:spcPct val="0"/>
              </a:spcBef>
            </a:pPr>
            <a:r>
              <a:rPr lang="pt-BR" sz="4400" b="0" i="0" dirty="0">
                <a:effectLst/>
                <a:latin typeface="Times Neue Roman" panose="020B0604020202020204" charset="0"/>
              </a:rPr>
              <a:t>Duplicidade no cadastros de doadores </a:t>
            </a:r>
            <a:endParaRPr lang="en-US" sz="4180" dirty="0">
              <a:latin typeface="Times Neue Roman" panose="020B0604020202020204" charset="0"/>
            </a:endParaR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6154364" y="2416576"/>
            <a:ext cx="5850777" cy="3656736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6455779" y="2894350"/>
            <a:ext cx="5376441" cy="2625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79"/>
              </a:lnSpc>
              <a:spcBef>
                <a:spcPct val="0"/>
              </a:spcBef>
            </a:pP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Implantar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 o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sistema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 de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gestão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 do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ciclo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 de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sangue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na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Fhemeron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,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propiciando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aumento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 da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eficiência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 e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eficácia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nos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processos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, no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estado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 de Rondônia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até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 </a:t>
            </a:r>
            <a:r>
              <a:rPr lang="en-US" sz="2985" dirty="0" err="1">
                <a:solidFill>
                  <a:srgbClr val="000000"/>
                </a:solidFill>
                <a:latin typeface="Times Neue Roman"/>
              </a:rPr>
              <a:t>dezembro</a:t>
            </a:r>
            <a:r>
              <a:rPr lang="en-US" sz="2985" dirty="0">
                <a:solidFill>
                  <a:srgbClr val="000000"/>
                </a:solidFill>
                <a:latin typeface="Times Neue Roman"/>
              </a:rPr>
              <a:t> de 2022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020079" y="2435716"/>
            <a:ext cx="4543703" cy="2839814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2668395" y="5728495"/>
            <a:ext cx="5431960" cy="3394974"/>
          </a:xfrm>
          <a:prstGeom prst="rect">
            <a:avLst/>
          </a:prstGeom>
        </p:spPr>
      </p:pic>
      <p:sp>
        <p:nvSpPr>
          <p:cNvPr id="17" name="TextBox 17"/>
          <p:cNvSpPr txBox="1"/>
          <p:nvPr/>
        </p:nvSpPr>
        <p:spPr>
          <a:xfrm>
            <a:off x="12686980" y="6035680"/>
            <a:ext cx="5431960" cy="26348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196"/>
              </a:lnSpc>
              <a:spcBef>
                <a:spcPct val="0"/>
              </a:spcBef>
            </a:pPr>
            <a:r>
              <a:rPr lang="pt-BR" sz="4000" b="0" i="0" dirty="0">
                <a:effectLst/>
                <a:latin typeface="-apple-system"/>
              </a:rPr>
              <a:t>Criação </a:t>
            </a:r>
            <a:r>
              <a:rPr lang="pt-BR" sz="4000" b="0" i="0" dirty="0">
                <a:effectLst/>
                <a:latin typeface="Times Neue Roman" panose="020B0604020202020204" charset="0"/>
              </a:rPr>
              <a:t>de</a:t>
            </a:r>
            <a:r>
              <a:rPr lang="pt-BR" sz="4000" b="0" i="0" dirty="0">
                <a:effectLst/>
                <a:latin typeface="-apple-system"/>
              </a:rPr>
              <a:t> banco morto dos doadores inaptos, que não aparecem em listas de convocação</a:t>
            </a:r>
            <a:endParaRPr lang="en-US" sz="3711" dirty="0">
              <a:latin typeface="Times Neue Roman"/>
            </a:endParaRP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4F743218-E6BC-4D44-814C-95EF44B500AD}"/>
              </a:ext>
            </a:extLst>
          </p:cNvPr>
          <p:cNvSpPr txBox="1"/>
          <p:nvPr/>
        </p:nvSpPr>
        <p:spPr>
          <a:xfrm>
            <a:off x="13305263" y="2628802"/>
            <a:ext cx="409220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000" b="0" i="0" dirty="0">
                <a:effectLst/>
                <a:latin typeface="Times Neue Roman" panose="020B0604020202020204" charset="0"/>
              </a:rPr>
              <a:t>Aumentar rastreabilidade e confiabilidade dos dados</a:t>
            </a:r>
            <a:endParaRPr lang="pt-BR" sz="4000" dirty="0">
              <a:latin typeface="Times Neue Roman" panose="020B06040202020202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4175" b="79700"/>
          <a:stretch>
            <a:fillRect/>
          </a:stretch>
        </p:blipFill>
        <p:spPr>
          <a:xfrm>
            <a:off x="381240" y="544087"/>
            <a:ext cx="17525519" cy="1884488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533903" y="691292"/>
            <a:ext cx="3652068" cy="1225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54"/>
              </a:lnSpc>
            </a:pPr>
            <a:r>
              <a:rPr lang="en-US" sz="7110" dirty="0" err="1">
                <a:solidFill>
                  <a:srgbClr val="ECF1F4"/>
                </a:solidFill>
                <a:latin typeface="Open Sans Bold"/>
              </a:rPr>
              <a:t>Produto</a:t>
            </a:r>
            <a:endParaRPr lang="en-US" sz="7110" dirty="0">
              <a:solidFill>
                <a:srgbClr val="ECF1F4"/>
              </a:solidFill>
              <a:latin typeface="Open Sans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1497338" y="838634"/>
            <a:ext cx="4924884" cy="10896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068"/>
              </a:lnSpc>
            </a:pPr>
            <a:r>
              <a:rPr lang="en-US" sz="6477" dirty="0" err="1">
                <a:solidFill>
                  <a:srgbClr val="ECF1F4"/>
                </a:solidFill>
                <a:latin typeface="Open Sans Bold"/>
              </a:rPr>
              <a:t>Requisitos</a:t>
            </a:r>
            <a:endParaRPr lang="en-US" sz="6477" dirty="0">
              <a:solidFill>
                <a:srgbClr val="ECF1F4"/>
              </a:solidFill>
              <a:latin typeface="Open Sans Bold"/>
            </a:endParaR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070640" y="3087689"/>
            <a:ext cx="6578594" cy="4111621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4618661" y="4238006"/>
            <a:ext cx="3555" cy="343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17"/>
              </a:lnSpc>
              <a:spcBef>
                <a:spcPct val="0"/>
              </a:spcBef>
            </a:pPr>
            <a:endParaRPr/>
          </a:p>
        </p:txBody>
      </p:sp>
      <p:sp>
        <p:nvSpPr>
          <p:cNvPr id="7" name="TextBox 7"/>
          <p:cNvSpPr txBox="1"/>
          <p:nvPr/>
        </p:nvSpPr>
        <p:spPr>
          <a:xfrm>
            <a:off x="1243302" y="3372666"/>
            <a:ext cx="6405932" cy="2631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46"/>
              </a:lnSpc>
            </a:pPr>
            <a:r>
              <a:rPr lang="en-US" sz="5033" dirty="0">
                <a:solidFill>
                  <a:srgbClr val="000000"/>
                </a:solidFill>
                <a:latin typeface="Times Neue Roman" panose="020B0604020202020204" charset="0"/>
              </a:rPr>
              <a:t>Sistema </a:t>
            </a:r>
            <a:r>
              <a:rPr lang="en-US" sz="5033" dirty="0" err="1">
                <a:solidFill>
                  <a:srgbClr val="000000"/>
                </a:solidFill>
                <a:latin typeface="Times Neue Roman" panose="020B0604020202020204" charset="0"/>
              </a:rPr>
              <a:t>automatizado</a:t>
            </a:r>
            <a:r>
              <a:rPr lang="en-US" sz="5033" dirty="0">
                <a:solidFill>
                  <a:srgbClr val="000000"/>
                </a:solidFill>
                <a:latin typeface="Times Neue Roman" panose="020B0604020202020204" charset="0"/>
              </a:rPr>
              <a:t> para </a:t>
            </a:r>
            <a:r>
              <a:rPr lang="en-US" sz="5033" dirty="0" err="1">
                <a:solidFill>
                  <a:srgbClr val="000000"/>
                </a:solidFill>
                <a:latin typeface="Times Neue Roman" panose="020B0604020202020204" charset="0"/>
              </a:rPr>
              <a:t>Gestão</a:t>
            </a:r>
            <a:r>
              <a:rPr lang="en-US" sz="5033" dirty="0">
                <a:solidFill>
                  <a:srgbClr val="000000"/>
                </a:solidFill>
                <a:latin typeface="Times Neue Roman" panose="020B0604020202020204" charset="0"/>
              </a:rPr>
              <a:t> do </a:t>
            </a:r>
            <a:r>
              <a:rPr lang="en-US" sz="5033" dirty="0" err="1">
                <a:solidFill>
                  <a:srgbClr val="000000"/>
                </a:solidFill>
                <a:latin typeface="Times Neue Roman" panose="020B0604020202020204" charset="0"/>
              </a:rPr>
              <a:t>Ciclo</a:t>
            </a:r>
            <a:r>
              <a:rPr lang="en-US" sz="5033" dirty="0">
                <a:solidFill>
                  <a:srgbClr val="000000"/>
                </a:solidFill>
                <a:latin typeface="Times Neue Roman" panose="020B0604020202020204" charset="0"/>
              </a:rPr>
              <a:t> do </a:t>
            </a:r>
            <a:r>
              <a:rPr lang="en-US" sz="5033" dirty="0" err="1">
                <a:solidFill>
                  <a:srgbClr val="000000"/>
                </a:solidFill>
                <a:latin typeface="Times Neue Roman" panose="020B0604020202020204" charset="0"/>
              </a:rPr>
              <a:t>Sangue</a:t>
            </a:r>
            <a:r>
              <a:rPr lang="en-US" sz="5033" dirty="0">
                <a:solidFill>
                  <a:srgbClr val="000000"/>
                </a:solidFill>
                <a:latin typeface="Times Neue Roman" panose="020B0604020202020204" charset="0"/>
              </a:rPr>
              <a:t> da </a:t>
            </a:r>
            <a:r>
              <a:rPr lang="en-US" sz="5033" dirty="0" err="1">
                <a:solidFill>
                  <a:srgbClr val="000000"/>
                </a:solidFill>
                <a:latin typeface="Times Neue Roman" panose="020B0604020202020204" charset="0"/>
              </a:rPr>
              <a:t>Fhemeron</a:t>
            </a:r>
            <a:endParaRPr lang="en-US" sz="5033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291613" y="2325266"/>
            <a:ext cx="4509175" cy="2818234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9450605" y="4581164"/>
            <a:ext cx="4509175" cy="2818234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345506" y="7027107"/>
            <a:ext cx="4509175" cy="2818234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3291613" y="2428134"/>
            <a:ext cx="4457672" cy="21680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3"/>
              </a:lnSpc>
              <a:spcBef>
                <a:spcPct val="0"/>
              </a:spcBef>
            </a:pPr>
            <a:r>
              <a:rPr lang="en-US" sz="3200" dirty="0" err="1">
                <a:solidFill>
                  <a:srgbClr val="000000"/>
                </a:solidFill>
                <a:latin typeface="Times Neue Roman" panose="020B0604020202020204" charset="0"/>
              </a:rPr>
              <a:t>Gerar</a:t>
            </a:r>
            <a:r>
              <a:rPr lang="en-US" sz="3200" dirty="0">
                <a:solidFill>
                  <a:srgbClr val="000000"/>
                </a:solidFill>
                <a:latin typeface="Times Neue Roman" panose="020B060402020202020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ue Roman" panose="020B0604020202020204" charset="0"/>
              </a:rPr>
              <a:t>relatórios</a:t>
            </a:r>
            <a:r>
              <a:rPr lang="en-US" sz="3200" dirty="0">
                <a:solidFill>
                  <a:srgbClr val="000000"/>
                </a:solidFill>
                <a:latin typeface="Times Neue Roman" panose="020B0604020202020204" charset="0"/>
              </a:rPr>
              <a:t> de </a:t>
            </a:r>
            <a:r>
              <a:rPr lang="en-US" sz="3200" dirty="0" err="1">
                <a:solidFill>
                  <a:srgbClr val="000000"/>
                </a:solidFill>
                <a:latin typeface="Times Neue Roman" panose="020B0604020202020204" charset="0"/>
              </a:rPr>
              <a:t>produção</a:t>
            </a:r>
            <a:r>
              <a:rPr lang="en-US" sz="3200" dirty="0">
                <a:solidFill>
                  <a:srgbClr val="000000"/>
                </a:solidFill>
                <a:latin typeface="Times Neue Roman" panose="020B060402020202020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ue Roman" panose="020B0604020202020204" charset="0"/>
              </a:rPr>
              <a:t>diretamente</a:t>
            </a:r>
            <a:r>
              <a:rPr lang="en-US" sz="3200" dirty="0">
                <a:solidFill>
                  <a:srgbClr val="000000"/>
                </a:solidFill>
                <a:latin typeface="Times Neue Roman" panose="020B0604020202020204" charset="0"/>
              </a:rPr>
              <a:t> para </a:t>
            </a:r>
            <a:r>
              <a:rPr lang="en-US" sz="3200" dirty="0" err="1">
                <a:solidFill>
                  <a:srgbClr val="000000"/>
                </a:solidFill>
                <a:latin typeface="Times Neue Roman" panose="020B0604020202020204" charset="0"/>
              </a:rPr>
              <a:t>setor</a:t>
            </a:r>
            <a:r>
              <a:rPr lang="en-US" sz="3200" dirty="0">
                <a:solidFill>
                  <a:srgbClr val="000000"/>
                </a:solidFill>
                <a:latin typeface="Times Neue Roman" panose="020B0604020202020204" charset="0"/>
              </a:rPr>
              <a:t> de </a:t>
            </a:r>
            <a:r>
              <a:rPr lang="en-US" sz="3200" dirty="0" err="1">
                <a:solidFill>
                  <a:srgbClr val="000000"/>
                </a:solidFill>
                <a:latin typeface="Times Neue Roman" panose="020B0604020202020204" charset="0"/>
              </a:rPr>
              <a:t>faturamento</a:t>
            </a:r>
            <a:r>
              <a:rPr lang="en-US" sz="3200" dirty="0">
                <a:solidFill>
                  <a:srgbClr val="000000"/>
                </a:solidFill>
                <a:latin typeface="Times Neue Roman" panose="020B0604020202020204" charset="0"/>
              </a:rPr>
              <a:t> e </a:t>
            </a:r>
            <a:r>
              <a:rPr lang="en-US" sz="3200" dirty="0" err="1">
                <a:solidFill>
                  <a:srgbClr val="000000"/>
                </a:solidFill>
                <a:latin typeface="Times Neue Roman" panose="020B0604020202020204" charset="0"/>
              </a:rPr>
              <a:t>estatística</a:t>
            </a:r>
            <a:r>
              <a:rPr lang="en-US" sz="3200" dirty="0">
                <a:solidFill>
                  <a:srgbClr val="000000"/>
                </a:solidFill>
                <a:latin typeface="Times Neue Roman" panose="020B0604020202020204" charset="0"/>
              </a:rPr>
              <a:t>;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070773" y="4847040"/>
            <a:ext cx="3359041" cy="16539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20"/>
              </a:lnSpc>
              <a:spcBef>
                <a:spcPct val="0"/>
              </a:spcBef>
            </a:pPr>
            <a:r>
              <a:rPr lang="en-US" sz="3157" dirty="0" err="1">
                <a:solidFill>
                  <a:srgbClr val="000000"/>
                </a:solidFill>
                <a:latin typeface="Times Neue Roman" panose="020B0604020202020204" charset="0"/>
              </a:rPr>
              <a:t>Gerenciamento</a:t>
            </a:r>
            <a:r>
              <a:rPr lang="en-US" sz="3157" dirty="0">
                <a:solidFill>
                  <a:srgbClr val="000000"/>
                </a:solidFill>
                <a:latin typeface="Times Neue Roman" panose="020B0604020202020204" charset="0"/>
              </a:rPr>
              <a:t> </a:t>
            </a:r>
            <a:r>
              <a:rPr lang="en-US" sz="3157" dirty="0" err="1">
                <a:solidFill>
                  <a:srgbClr val="000000"/>
                </a:solidFill>
                <a:latin typeface="Times Neue Roman" panose="020B0604020202020204" charset="0"/>
              </a:rPr>
              <a:t>em</a:t>
            </a:r>
            <a:r>
              <a:rPr lang="en-US" sz="3157" dirty="0">
                <a:solidFill>
                  <a:srgbClr val="000000"/>
                </a:solidFill>
                <a:latin typeface="Times Neue Roman" panose="020B0604020202020204" charset="0"/>
              </a:rPr>
              <a:t> tempo real do estoque de </a:t>
            </a:r>
            <a:r>
              <a:rPr lang="en-US" sz="3157" dirty="0" err="1">
                <a:solidFill>
                  <a:srgbClr val="000000"/>
                </a:solidFill>
                <a:latin typeface="Times Neue Roman" panose="020B0604020202020204" charset="0"/>
              </a:rPr>
              <a:t>sangue</a:t>
            </a:r>
            <a:r>
              <a:rPr lang="en-US" sz="3157" dirty="0">
                <a:solidFill>
                  <a:srgbClr val="000000"/>
                </a:solidFill>
                <a:latin typeface="Times Neue Roman" panose="020B0604020202020204" charset="0"/>
              </a:rPr>
              <a:t>;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959780" y="7199310"/>
            <a:ext cx="3292177" cy="23083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522"/>
              </a:lnSpc>
              <a:spcBef>
                <a:spcPct val="0"/>
              </a:spcBef>
            </a:pP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Integração</a:t>
            </a:r>
            <a:r>
              <a:rPr lang="en-US" sz="4400" dirty="0">
                <a:solidFill>
                  <a:srgbClr val="000000"/>
                </a:solidFill>
                <a:latin typeface="Times Neue Roman" panose="020B0604020202020204" charset="0"/>
              </a:rPr>
              <a:t> de </a:t>
            </a: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resultados</a:t>
            </a:r>
            <a:r>
              <a:rPr lang="en-US" sz="4400" dirty="0">
                <a:solidFill>
                  <a:srgbClr val="000000"/>
                </a:solidFill>
                <a:latin typeface="Times Neue Roman" panose="020B0604020202020204" charset="0"/>
              </a:rPr>
              <a:t> e estoques </a:t>
            </a: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na</a:t>
            </a:r>
            <a:r>
              <a:rPr lang="en-US" sz="4400" dirty="0">
                <a:solidFill>
                  <a:srgbClr val="000000"/>
                </a:solidFill>
                <a:latin typeface="Times Neue Roman" panose="020B0604020202020204" charset="0"/>
              </a:rPr>
              <a:t> </a:t>
            </a: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hemorrede</a:t>
            </a:r>
            <a:r>
              <a:rPr lang="en-US" sz="3230" dirty="0">
                <a:solidFill>
                  <a:srgbClr val="000000"/>
                </a:solidFill>
                <a:latin typeface="Open Sans"/>
              </a:rPr>
              <a:t>;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3936" b="70589"/>
          <a:stretch>
            <a:fillRect/>
          </a:stretch>
        </p:blipFill>
        <p:spPr>
          <a:xfrm>
            <a:off x="335096" y="472020"/>
            <a:ext cx="17617809" cy="1795164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35312" y="408634"/>
            <a:ext cx="8222571" cy="18110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 dirty="0">
                <a:solidFill>
                  <a:srgbClr val="000000"/>
                </a:solidFill>
                <a:latin typeface="Times Neue Roman" panose="020B0604020202020204" charset="0"/>
              </a:rPr>
              <a:t>Stakeholders </a:t>
            </a:r>
            <a:r>
              <a:rPr lang="en-US" sz="5200" dirty="0" err="1">
                <a:solidFill>
                  <a:srgbClr val="000000"/>
                </a:solidFill>
                <a:latin typeface="Times Neue Roman" panose="020B0604020202020204" charset="0"/>
              </a:rPr>
              <a:t>Externos</a:t>
            </a:r>
            <a:r>
              <a:rPr lang="en-US" sz="5200" dirty="0">
                <a:solidFill>
                  <a:srgbClr val="000000"/>
                </a:solidFill>
                <a:latin typeface="Times Neue Roman" panose="020B0604020202020204" charset="0"/>
              </a:rPr>
              <a:t> e </a:t>
            </a:r>
            <a:r>
              <a:rPr lang="en-US" sz="5200" dirty="0" err="1">
                <a:solidFill>
                  <a:srgbClr val="000000"/>
                </a:solidFill>
                <a:latin typeface="Times Neue Roman" panose="020B0604020202020204" charset="0"/>
              </a:rPr>
              <a:t>Fatores</a:t>
            </a:r>
            <a:r>
              <a:rPr lang="en-US" sz="5200" dirty="0">
                <a:solidFill>
                  <a:srgbClr val="000000"/>
                </a:solidFill>
                <a:latin typeface="Times Neue Roman" panose="020B0604020202020204" charset="0"/>
              </a:rPr>
              <a:t> </a:t>
            </a:r>
            <a:r>
              <a:rPr lang="en-US" sz="5200" dirty="0" err="1">
                <a:solidFill>
                  <a:srgbClr val="000000"/>
                </a:solidFill>
                <a:latin typeface="Times Neue Roman" panose="020B0604020202020204" charset="0"/>
              </a:rPr>
              <a:t>Externos</a:t>
            </a:r>
            <a:endParaRPr lang="en-US" sz="5200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4071750" y="809964"/>
            <a:ext cx="2231380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 dirty="0" err="1">
                <a:solidFill>
                  <a:srgbClr val="000000"/>
                </a:solidFill>
                <a:latin typeface="Times Neue Roman" panose="020B0604020202020204" charset="0"/>
              </a:rPr>
              <a:t>Equipe</a:t>
            </a:r>
            <a:endParaRPr lang="en-US" sz="5200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2768456" y="5524157"/>
            <a:ext cx="4818398" cy="3011499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2522343" y="2690228"/>
            <a:ext cx="5530929" cy="345683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2421975" y="6466311"/>
            <a:ext cx="5530930" cy="3456831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335096" y="2404496"/>
            <a:ext cx="4818398" cy="3011499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35096" y="2711636"/>
            <a:ext cx="4818398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 dirty="0" err="1">
                <a:solidFill>
                  <a:srgbClr val="000000"/>
                </a:solidFill>
                <a:latin typeface="Times Neue Roman" panose="020B0604020202020204" charset="0"/>
              </a:rPr>
              <a:t>Equipe</a:t>
            </a:r>
            <a:r>
              <a:rPr lang="en-US" sz="5200" dirty="0">
                <a:solidFill>
                  <a:srgbClr val="000000"/>
                </a:solidFill>
                <a:latin typeface="Times Neue Roman" panose="020B0604020202020204" charset="0"/>
              </a:rPr>
              <a:t> FHEMERON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966924" y="6018287"/>
            <a:ext cx="4619930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  <a:spcBef>
                <a:spcPct val="0"/>
              </a:spcBef>
            </a:pPr>
            <a:r>
              <a:rPr lang="en-US" sz="5200" dirty="0" err="1">
                <a:solidFill>
                  <a:srgbClr val="000000"/>
                </a:solidFill>
                <a:latin typeface="Times Neue Roman" panose="020B0604020202020204" charset="0"/>
              </a:rPr>
              <a:t>Consultoria</a:t>
            </a:r>
            <a:r>
              <a:rPr lang="en-US" sz="5200" dirty="0">
                <a:solidFill>
                  <a:srgbClr val="000000"/>
                </a:solidFill>
                <a:latin typeface="Times Neue Roman" panose="020B0604020202020204" charset="0"/>
              </a:rPr>
              <a:t> ISO 9001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3371752" y="7269736"/>
            <a:ext cx="4049281" cy="12740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29"/>
              </a:lnSpc>
            </a:pPr>
            <a:r>
              <a:rPr lang="en-US" sz="4000" dirty="0">
                <a:solidFill>
                  <a:srgbClr val="000000"/>
                </a:solidFill>
                <a:latin typeface="Times Neue Roman" panose="020B0604020202020204" charset="0"/>
              </a:rPr>
              <a:t>Time de DEV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190508" y="3182901"/>
            <a:ext cx="4762396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 dirty="0">
                <a:solidFill>
                  <a:srgbClr val="000000"/>
                </a:solidFill>
                <a:latin typeface="Times Neue Roman" panose="020B0604020202020204" charset="0"/>
              </a:rPr>
              <a:t>Time de </a:t>
            </a:r>
            <a:r>
              <a:rPr lang="en-US" sz="5200" dirty="0" err="1">
                <a:solidFill>
                  <a:srgbClr val="000000"/>
                </a:solidFill>
                <a:latin typeface="Times Neue Roman" panose="020B0604020202020204" charset="0"/>
              </a:rPr>
              <a:t>Negócios</a:t>
            </a:r>
            <a:endParaRPr lang="en-US" sz="5200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26230" y="462810"/>
            <a:ext cx="17435539" cy="1656376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925190" y="799825"/>
            <a:ext cx="3570610" cy="8742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 b="1" dirty="0" err="1">
                <a:solidFill>
                  <a:srgbClr val="000000"/>
                </a:solidFill>
                <a:latin typeface="Times Neue Roman" panose="020B0604020202020204" charset="0"/>
              </a:rPr>
              <a:t>Premissas</a:t>
            </a:r>
            <a:endParaRPr lang="en-US" sz="5200" b="1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6473865" y="435437"/>
            <a:ext cx="4924723" cy="18104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 b="1" dirty="0">
                <a:solidFill>
                  <a:srgbClr val="000000"/>
                </a:solidFill>
                <a:latin typeface="Times Neue Roman" panose="020B0604020202020204" charset="0"/>
              </a:rPr>
              <a:t>Grupo de </a:t>
            </a:r>
            <a:r>
              <a:rPr lang="en-US" sz="5200" b="1" dirty="0" err="1">
                <a:solidFill>
                  <a:srgbClr val="000000"/>
                </a:solidFill>
                <a:latin typeface="Times Neue Roman" panose="020B0604020202020204" charset="0"/>
              </a:rPr>
              <a:t>Entregas</a:t>
            </a:r>
            <a:endParaRPr lang="en-US" sz="5200" b="1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6889413" y="2473860"/>
            <a:ext cx="4509175" cy="281823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426230" y="2325266"/>
            <a:ext cx="4509175" cy="281823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564154" y="6006097"/>
            <a:ext cx="4509175" cy="2818234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230841" y="2786288"/>
            <a:ext cx="4785021" cy="19545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23"/>
              </a:lnSpc>
              <a:spcBef>
                <a:spcPct val="0"/>
              </a:spcBef>
            </a:pPr>
            <a:r>
              <a:rPr lang="en-US" sz="3731" dirty="0">
                <a:solidFill>
                  <a:srgbClr val="000000"/>
                </a:solidFill>
                <a:latin typeface="Times Neue Roman" panose="020B0604020202020204" charset="0"/>
              </a:rPr>
              <a:t>100% das </a:t>
            </a:r>
            <a:r>
              <a:rPr lang="en-US" sz="3731" dirty="0" err="1">
                <a:solidFill>
                  <a:srgbClr val="000000"/>
                </a:solidFill>
                <a:latin typeface="Times Neue Roman" panose="020B0604020202020204" charset="0"/>
              </a:rPr>
              <a:t>unidades</a:t>
            </a:r>
            <a:r>
              <a:rPr lang="en-US" sz="3731" dirty="0">
                <a:solidFill>
                  <a:srgbClr val="000000"/>
                </a:solidFill>
                <a:latin typeface="Times Neue Roman" panose="020B0604020202020204" charset="0"/>
              </a:rPr>
              <a:t> da </a:t>
            </a:r>
            <a:r>
              <a:rPr lang="en-US" sz="3731" dirty="0" err="1">
                <a:solidFill>
                  <a:srgbClr val="000000"/>
                </a:solidFill>
                <a:latin typeface="Times Neue Roman" panose="020B0604020202020204" charset="0"/>
              </a:rPr>
              <a:t>Fhemeron</a:t>
            </a:r>
            <a:r>
              <a:rPr lang="en-US" sz="3731" dirty="0">
                <a:solidFill>
                  <a:srgbClr val="000000"/>
                </a:solidFill>
                <a:latin typeface="Times Neue Roman" panose="020B0604020202020204" charset="0"/>
              </a:rPr>
              <a:t> </a:t>
            </a:r>
            <a:r>
              <a:rPr lang="en-US" sz="3731" dirty="0" err="1">
                <a:solidFill>
                  <a:srgbClr val="000000"/>
                </a:solidFill>
                <a:latin typeface="Times Neue Roman" panose="020B0604020202020204" charset="0"/>
              </a:rPr>
              <a:t>colaborarão</a:t>
            </a:r>
            <a:r>
              <a:rPr lang="en-US" sz="3731" dirty="0">
                <a:solidFill>
                  <a:srgbClr val="000000"/>
                </a:solidFill>
                <a:latin typeface="Times Neue Roman" panose="020B0604020202020204" charset="0"/>
              </a:rPr>
              <a:t> com </a:t>
            </a:r>
            <a:r>
              <a:rPr lang="en-US" sz="3731" dirty="0" err="1">
                <a:solidFill>
                  <a:srgbClr val="000000"/>
                </a:solidFill>
                <a:latin typeface="Times Neue Roman" panose="020B0604020202020204" charset="0"/>
              </a:rPr>
              <a:t>os</a:t>
            </a:r>
            <a:r>
              <a:rPr lang="en-US" sz="3731" dirty="0">
                <a:solidFill>
                  <a:srgbClr val="000000"/>
                </a:solidFill>
                <a:latin typeface="Times Neue Roman" panose="020B0604020202020204" charset="0"/>
              </a:rPr>
              <a:t> </a:t>
            </a:r>
            <a:r>
              <a:rPr lang="en-US" sz="3731" dirty="0" err="1">
                <a:solidFill>
                  <a:srgbClr val="000000"/>
                </a:solidFill>
                <a:latin typeface="Times Neue Roman" panose="020B0604020202020204" charset="0"/>
              </a:rPr>
              <a:t>prazos</a:t>
            </a:r>
            <a:r>
              <a:rPr lang="en-US" sz="3731" dirty="0">
                <a:solidFill>
                  <a:srgbClr val="000000"/>
                </a:solidFill>
                <a:latin typeface="Times Neue Roman" panose="020B0604020202020204" charset="0"/>
              </a:rPr>
              <a:t>;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889413" y="2929842"/>
            <a:ext cx="4509175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  <a:spcBef>
                <a:spcPct val="0"/>
              </a:spcBef>
            </a:pPr>
            <a:r>
              <a:rPr lang="en-US" sz="5200" dirty="0" err="1">
                <a:solidFill>
                  <a:srgbClr val="000000"/>
                </a:solidFill>
                <a:latin typeface="Times Neue Roman" panose="020B0604020202020204" charset="0"/>
              </a:rPr>
              <a:t>Realizar</a:t>
            </a:r>
            <a:r>
              <a:rPr lang="en-US" sz="52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5200" dirty="0" err="1">
                <a:solidFill>
                  <a:srgbClr val="000000"/>
                </a:solidFill>
                <a:latin typeface="Times Neue Roman" panose="020B0604020202020204" charset="0"/>
              </a:rPr>
              <a:t>diagnóstico</a:t>
            </a:r>
            <a:endParaRPr lang="en-US" sz="5200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6889411" y="6006097"/>
            <a:ext cx="4509175" cy="2818234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6975869" y="6387678"/>
            <a:ext cx="4422717" cy="20550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75"/>
              </a:lnSpc>
              <a:spcBef>
                <a:spcPct val="0"/>
              </a:spcBef>
            </a:pPr>
            <a:r>
              <a:rPr lang="en-US" sz="5910" dirty="0" err="1">
                <a:solidFill>
                  <a:srgbClr val="000000"/>
                </a:solidFill>
                <a:latin typeface="Open Sans"/>
              </a:rPr>
              <a:t>Mapear</a:t>
            </a:r>
            <a:r>
              <a:rPr lang="en-US" sz="5910" dirty="0">
                <a:solidFill>
                  <a:srgbClr val="000000"/>
                </a:solidFill>
                <a:latin typeface="Open Sans"/>
              </a:rPr>
              <a:t> o </a:t>
            </a:r>
            <a:r>
              <a:rPr lang="en-US" sz="5910" dirty="0" err="1">
                <a:solidFill>
                  <a:srgbClr val="000000"/>
                </a:solidFill>
                <a:latin typeface="Open Sans"/>
              </a:rPr>
              <a:t>processo</a:t>
            </a:r>
            <a:r>
              <a:rPr lang="en-US" sz="5910" dirty="0">
                <a:solidFill>
                  <a:srgbClr val="000000"/>
                </a:solidFill>
                <a:latin typeface="Open Sans"/>
              </a:rPr>
              <a:t>;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68584" y="5948947"/>
            <a:ext cx="4166821" cy="2699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86"/>
              </a:lnSpc>
              <a:spcBef>
                <a:spcPct val="0"/>
              </a:spcBef>
            </a:pPr>
            <a:r>
              <a:rPr lang="en-US" sz="3061" dirty="0" err="1">
                <a:solidFill>
                  <a:srgbClr val="000000"/>
                </a:solidFill>
                <a:latin typeface="Open Sans"/>
              </a:rPr>
              <a:t>Não</a:t>
            </a:r>
            <a:r>
              <a:rPr lang="en-US" sz="3061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3061" dirty="0" err="1">
                <a:solidFill>
                  <a:srgbClr val="000000"/>
                </a:solidFill>
                <a:latin typeface="Open Sans"/>
              </a:rPr>
              <a:t>haverá</a:t>
            </a:r>
            <a:r>
              <a:rPr lang="en-US" sz="3061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3061" dirty="0" err="1">
                <a:solidFill>
                  <a:srgbClr val="000000"/>
                </a:solidFill>
                <a:latin typeface="Open Sans"/>
              </a:rPr>
              <a:t>agravamento</a:t>
            </a:r>
            <a:r>
              <a:rPr lang="en-US" sz="3061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3061" dirty="0">
                <a:solidFill>
                  <a:srgbClr val="000000"/>
                </a:solidFill>
                <a:latin typeface="Times Neue Roman" panose="020B0604020202020204" charset="0"/>
              </a:rPr>
              <a:t>da</a:t>
            </a:r>
            <a:r>
              <a:rPr lang="en-US" sz="3061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3061" dirty="0" err="1">
                <a:solidFill>
                  <a:srgbClr val="000000"/>
                </a:solidFill>
                <a:latin typeface="Open Sans"/>
              </a:rPr>
              <a:t>pandemia</a:t>
            </a:r>
            <a:r>
              <a:rPr lang="en-US" sz="3061" dirty="0">
                <a:solidFill>
                  <a:srgbClr val="000000"/>
                </a:solidFill>
                <a:latin typeface="Open Sans"/>
              </a:rPr>
              <a:t> que </a:t>
            </a:r>
            <a:r>
              <a:rPr lang="en-US" sz="3061" dirty="0" err="1">
                <a:solidFill>
                  <a:srgbClr val="000000"/>
                </a:solidFill>
                <a:latin typeface="Open Sans"/>
              </a:rPr>
              <a:t>impeça</a:t>
            </a:r>
            <a:r>
              <a:rPr lang="en-US" sz="3061" dirty="0">
                <a:solidFill>
                  <a:srgbClr val="000000"/>
                </a:solidFill>
                <a:latin typeface="Open Sans"/>
              </a:rPr>
              <a:t> o </a:t>
            </a:r>
            <a:r>
              <a:rPr lang="en-US" sz="3061" dirty="0" err="1">
                <a:solidFill>
                  <a:srgbClr val="000000"/>
                </a:solidFill>
                <a:latin typeface="Open Sans"/>
              </a:rPr>
              <a:t>andamento</a:t>
            </a:r>
            <a:r>
              <a:rPr lang="en-US" sz="3061" dirty="0">
                <a:solidFill>
                  <a:srgbClr val="000000"/>
                </a:solidFill>
                <a:latin typeface="Open Sans"/>
              </a:rPr>
              <a:t> do </a:t>
            </a:r>
            <a:r>
              <a:rPr lang="en-US" sz="3061" dirty="0" err="1">
                <a:solidFill>
                  <a:srgbClr val="000000"/>
                </a:solidFill>
                <a:latin typeface="Open Sans"/>
              </a:rPr>
              <a:t>projeto</a:t>
            </a:r>
            <a:r>
              <a:rPr lang="en-US" sz="3061" dirty="0">
                <a:solidFill>
                  <a:srgbClr val="000000"/>
                </a:solidFill>
                <a:latin typeface="Open Sans"/>
              </a:rPr>
              <a:t>;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1099534" y="1067759"/>
            <a:ext cx="8004042" cy="835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37"/>
              </a:lnSpc>
            </a:pPr>
            <a:r>
              <a:rPr lang="en-US" sz="5200" b="1" dirty="0" err="1">
                <a:solidFill>
                  <a:srgbClr val="000000"/>
                </a:solidFill>
                <a:latin typeface="Times Neue Roman" panose="020B0604020202020204" charset="0"/>
              </a:rPr>
              <a:t>Restrições</a:t>
            </a:r>
            <a:endParaRPr lang="en-US" sz="5200" b="1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352595" y="2473860"/>
            <a:ext cx="4509175" cy="2818234"/>
          </a:xfrm>
          <a:prstGeom prst="rect">
            <a:avLst/>
          </a:prstGeom>
        </p:spPr>
      </p:pic>
      <p:sp>
        <p:nvSpPr>
          <p:cNvPr id="17" name="TextBox 17"/>
          <p:cNvSpPr txBox="1"/>
          <p:nvPr/>
        </p:nvSpPr>
        <p:spPr>
          <a:xfrm>
            <a:off x="13486115" y="2416710"/>
            <a:ext cx="4242135" cy="27573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80"/>
              </a:lnSpc>
              <a:spcBef>
                <a:spcPct val="0"/>
              </a:spcBef>
            </a:pPr>
            <a:r>
              <a:rPr lang="en-US" sz="3128" dirty="0" err="1">
                <a:solidFill>
                  <a:srgbClr val="000000"/>
                </a:solidFill>
                <a:latin typeface="Times Neue Roman" panose="020B0604020202020204" charset="0"/>
              </a:rPr>
              <a:t>Os</a:t>
            </a:r>
            <a:r>
              <a:rPr lang="en-US" sz="3128" dirty="0">
                <a:solidFill>
                  <a:srgbClr val="000000"/>
                </a:solidFill>
                <a:latin typeface="Times Neue Roman" panose="020B0604020202020204" charset="0"/>
              </a:rPr>
              <a:t> stakeholders </a:t>
            </a:r>
            <a:r>
              <a:rPr lang="en-US" sz="3128" dirty="0" err="1">
                <a:solidFill>
                  <a:srgbClr val="000000"/>
                </a:solidFill>
                <a:latin typeface="Times Neue Roman" panose="020B0604020202020204" charset="0"/>
              </a:rPr>
              <a:t>têm</a:t>
            </a:r>
            <a:r>
              <a:rPr lang="en-US" sz="3128" dirty="0">
                <a:solidFill>
                  <a:srgbClr val="000000"/>
                </a:solidFill>
                <a:latin typeface="Times Neue Roman" panose="020B0604020202020204" charset="0"/>
              </a:rPr>
              <a:t> agenda </a:t>
            </a:r>
            <a:r>
              <a:rPr lang="en-US" sz="3128" dirty="0" err="1">
                <a:solidFill>
                  <a:srgbClr val="000000"/>
                </a:solidFill>
                <a:latin typeface="Times Neue Roman" panose="020B0604020202020204" charset="0"/>
              </a:rPr>
              <a:t>restrita</a:t>
            </a:r>
            <a:r>
              <a:rPr lang="en-US" sz="3128" dirty="0">
                <a:solidFill>
                  <a:srgbClr val="000000"/>
                </a:solidFill>
                <a:latin typeface="Times Neue Roman" panose="020B0604020202020204" charset="0"/>
              </a:rPr>
              <a:t>, </a:t>
            </a:r>
            <a:r>
              <a:rPr lang="en-US" sz="3128" dirty="0" err="1">
                <a:solidFill>
                  <a:srgbClr val="000000"/>
                </a:solidFill>
                <a:latin typeface="Times Neue Roman" panose="020B0604020202020204" charset="0"/>
              </a:rPr>
              <a:t>deve</a:t>
            </a:r>
            <a:r>
              <a:rPr lang="en-US" sz="3128" dirty="0">
                <a:solidFill>
                  <a:srgbClr val="000000"/>
                </a:solidFill>
                <a:latin typeface="Times Neue Roman" panose="020B0604020202020204" charset="0"/>
              </a:rPr>
              <a:t> ser </a:t>
            </a:r>
            <a:r>
              <a:rPr lang="en-US" sz="3128" dirty="0" err="1">
                <a:solidFill>
                  <a:srgbClr val="000000"/>
                </a:solidFill>
                <a:latin typeface="Times Neue Roman" panose="020B0604020202020204" charset="0"/>
              </a:rPr>
              <a:t>agendado</a:t>
            </a:r>
            <a:r>
              <a:rPr lang="en-US" sz="3128" dirty="0">
                <a:solidFill>
                  <a:srgbClr val="000000"/>
                </a:solidFill>
                <a:latin typeface="Times Neue Roman" panose="020B0604020202020204" charset="0"/>
              </a:rPr>
              <a:t> com </a:t>
            </a:r>
            <a:r>
              <a:rPr lang="en-US" sz="3128" dirty="0" err="1">
                <a:solidFill>
                  <a:srgbClr val="000000"/>
                </a:solidFill>
                <a:latin typeface="Times Neue Roman" panose="020B0604020202020204" charset="0"/>
              </a:rPr>
              <a:t>antecedência</a:t>
            </a:r>
            <a:r>
              <a:rPr lang="en-US" sz="3128" dirty="0">
                <a:solidFill>
                  <a:srgbClr val="000000"/>
                </a:solidFill>
                <a:latin typeface="Times Neue Roman" panose="020B0604020202020204" charset="0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Times Neue Roman" panose="020B0604020202020204" charset="0"/>
              </a:rPr>
              <a:t>os</a:t>
            </a:r>
            <a:r>
              <a:rPr lang="en-US" sz="3128" dirty="0">
                <a:solidFill>
                  <a:srgbClr val="000000"/>
                </a:solidFill>
                <a:latin typeface="Times Neue Roman" panose="020B0604020202020204" charset="0"/>
              </a:rPr>
              <a:t> </a:t>
            </a:r>
            <a:r>
              <a:rPr lang="en-US" sz="3128" dirty="0" err="1">
                <a:solidFill>
                  <a:srgbClr val="000000"/>
                </a:solidFill>
                <a:latin typeface="Times Neue Roman" panose="020B0604020202020204" charset="0"/>
              </a:rPr>
              <a:t>encontros</a:t>
            </a:r>
            <a:r>
              <a:rPr lang="en-US" sz="3128" dirty="0">
                <a:solidFill>
                  <a:srgbClr val="000000"/>
                </a:solidFill>
                <a:latin typeface="Times Neue Roman" panose="020B0604020202020204" charset="0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26230" y="250264"/>
            <a:ext cx="17435539" cy="1656376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295400" y="537528"/>
            <a:ext cx="2194281" cy="8870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 b="1" dirty="0" err="1">
                <a:solidFill>
                  <a:srgbClr val="000000"/>
                </a:solidFill>
                <a:latin typeface="Times Neue Roman" panose="020B0604020202020204" charset="0"/>
              </a:rPr>
              <a:t>Riscos</a:t>
            </a:r>
            <a:endParaRPr lang="en-US" sz="5200" b="1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991361" y="537528"/>
            <a:ext cx="5259139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 b="1" dirty="0" err="1">
                <a:solidFill>
                  <a:srgbClr val="000000"/>
                </a:solidFill>
                <a:latin typeface="Times Neue Roman" panose="020B0604020202020204" charset="0"/>
              </a:rPr>
              <a:t>Linha</a:t>
            </a:r>
            <a:r>
              <a:rPr lang="en-US" sz="5200" b="1" dirty="0">
                <a:solidFill>
                  <a:srgbClr val="000000"/>
                </a:solidFill>
                <a:latin typeface="Times Neue Roman" panose="020B0604020202020204" charset="0"/>
              </a:rPr>
              <a:t> do Tempo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52181" y="537527"/>
            <a:ext cx="2008214" cy="8870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 b="1" dirty="0" err="1">
                <a:solidFill>
                  <a:srgbClr val="000000"/>
                </a:solidFill>
                <a:latin typeface="Times Neue Roman" panose="020B0604020202020204" charset="0"/>
              </a:rPr>
              <a:t>Custo</a:t>
            </a:r>
            <a:endParaRPr lang="en-US" sz="5200" b="1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246560" y="6038749"/>
            <a:ext cx="4818398" cy="301149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246560" y="2132001"/>
            <a:ext cx="4818398" cy="3011499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6432103" y="2132001"/>
            <a:ext cx="4818398" cy="301149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6432103" y="6038749"/>
            <a:ext cx="4818398" cy="3011499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2775111" y="2388657"/>
            <a:ext cx="4818398" cy="3011499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246560" y="3007312"/>
            <a:ext cx="4818398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  <a:spcBef>
                <a:spcPct val="0"/>
              </a:spcBef>
            </a:pPr>
            <a:r>
              <a:rPr lang="en-US" sz="52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5200" dirty="0">
                <a:solidFill>
                  <a:srgbClr val="000000"/>
                </a:solidFill>
                <a:latin typeface="Times Neue Roman" panose="020B0604020202020204" charset="0"/>
              </a:rPr>
              <a:t>Covid-19</a:t>
            </a:r>
            <a:r>
              <a:rPr lang="en-US" sz="5200" dirty="0">
                <a:solidFill>
                  <a:srgbClr val="000000"/>
                </a:solidFill>
                <a:latin typeface="Open Sans"/>
              </a:rPr>
              <a:t>;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89079" y="6480031"/>
            <a:ext cx="4333360" cy="2082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1"/>
              </a:lnSpc>
              <a:spcBef>
                <a:spcPct val="0"/>
              </a:spcBef>
            </a:pP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Informações</a:t>
            </a:r>
            <a:r>
              <a:rPr lang="en-US" sz="4400" dirty="0">
                <a:solidFill>
                  <a:srgbClr val="000000"/>
                </a:solidFill>
                <a:latin typeface="Times Neue Roman" panose="020B0604020202020204" charset="0"/>
              </a:rPr>
              <a:t> </a:t>
            </a: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incompletas</a:t>
            </a:r>
            <a:r>
              <a:rPr lang="en-US" sz="4400" dirty="0">
                <a:solidFill>
                  <a:srgbClr val="000000"/>
                </a:solidFill>
                <a:latin typeface="Times Neue Roman" panose="020B0604020202020204" charset="0"/>
              </a:rPr>
              <a:t> </a:t>
            </a: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ou</a:t>
            </a:r>
            <a:r>
              <a:rPr lang="en-US" sz="4400" dirty="0">
                <a:solidFill>
                  <a:srgbClr val="000000"/>
                </a:solidFill>
                <a:latin typeface="Times Neue Roman" panose="020B0604020202020204" charset="0"/>
              </a:rPr>
              <a:t> </a:t>
            </a: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incorretas</a:t>
            </a:r>
            <a:endParaRPr lang="en-US" sz="4400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6892562" y="2485359"/>
            <a:ext cx="3897479" cy="22195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35"/>
              </a:lnSpc>
              <a:spcBef>
                <a:spcPct val="0"/>
              </a:spcBef>
            </a:pPr>
            <a:r>
              <a:rPr lang="en-US" sz="3600" dirty="0" err="1">
                <a:solidFill>
                  <a:srgbClr val="000000"/>
                </a:solidFill>
                <a:latin typeface="Times Neue Roman" panose="020B0604020202020204" charset="0"/>
              </a:rPr>
              <a:t>Realizar</a:t>
            </a:r>
            <a:r>
              <a:rPr lang="en-US" sz="3600" dirty="0">
                <a:solidFill>
                  <a:srgbClr val="000000"/>
                </a:solidFill>
                <a:latin typeface="Times Neue Roman" panose="020B060402020202020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ue Roman" panose="020B0604020202020204" charset="0"/>
              </a:rPr>
              <a:t>diagnóstico</a:t>
            </a:r>
            <a:r>
              <a:rPr lang="en-US" sz="3600" dirty="0">
                <a:solidFill>
                  <a:srgbClr val="000000"/>
                </a:solidFill>
                <a:latin typeface="Times Neue Roman" panose="020B0604020202020204" charset="0"/>
              </a:rPr>
              <a:t> (</a:t>
            </a:r>
            <a:r>
              <a:rPr lang="en-US" sz="3600" dirty="0" err="1">
                <a:solidFill>
                  <a:srgbClr val="000000"/>
                </a:solidFill>
                <a:latin typeface="Times Neue Roman" panose="020B0604020202020204" charset="0"/>
              </a:rPr>
              <a:t>definir</a:t>
            </a:r>
            <a:r>
              <a:rPr lang="en-US" sz="3600" dirty="0">
                <a:solidFill>
                  <a:srgbClr val="000000"/>
                </a:solidFill>
                <a:latin typeface="Times Neue Roman" panose="020B0604020202020204" charset="0"/>
              </a:rPr>
              <a:t>, </a:t>
            </a:r>
            <a:r>
              <a:rPr lang="en-US" sz="3600" dirty="0" err="1">
                <a:solidFill>
                  <a:srgbClr val="000000"/>
                </a:solidFill>
                <a:latin typeface="Times Neue Roman" panose="020B0604020202020204" charset="0"/>
              </a:rPr>
              <a:t>mediar</a:t>
            </a:r>
            <a:r>
              <a:rPr lang="en-US" sz="3600" dirty="0">
                <a:solidFill>
                  <a:srgbClr val="000000"/>
                </a:solidFill>
                <a:latin typeface="Times Neue Roman" panose="020B0604020202020204" charset="0"/>
              </a:rPr>
              <a:t> e </a:t>
            </a:r>
            <a:r>
              <a:rPr lang="en-US" sz="3600" dirty="0" err="1">
                <a:solidFill>
                  <a:srgbClr val="000000"/>
                </a:solidFill>
                <a:latin typeface="Times Neue Roman" panose="020B0604020202020204" charset="0"/>
              </a:rPr>
              <a:t>analisar</a:t>
            </a:r>
            <a:r>
              <a:rPr lang="en-US" sz="3600" dirty="0">
                <a:solidFill>
                  <a:srgbClr val="000000"/>
                </a:solidFill>
                <a:latin typeface="Times Neue Roman" panose="020B0604020202020204" charset="0"/>
              </a:rPr>
              <a:t>) </a:t>
            </a:r>
            <a:r>
              <a:rPr lang="en-US" sz="3600" dirty="0" err="1">
                <a:solidFill>
                  <a:srgbClr val="000000"/>
                </a:solidFill>
                <a:latin typeface="Times Neue Roman" panose="020B0604020202020204" charset="0"/>
              </a:rPr>
              <a:t>até</a:t>
            </a:r>
            <a:r>
              <a:rPr lang="en-US" sz="3600" dirty="0">
                <a:solidFill>
                  <a:srgbClr val="000000"/>
                </a:solidFill>
                <a:latin typeface="Times Neue Roman" panose="020B060402020202020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ue Roman" panose="020B0604020202020204" charset="0"/>
              </a:rPr>
              <a:t>junho</a:t>
            </a:r>
            <a:r>
              <a:rPr lang="en-US" sz="3600" dirty="0">
                <a:solidFill>
                  <a:srgbClr val="000000"/>
                </a:solidFill>
                <a:latin typeface="Times Neue Roman" panose="020B0604020202020204" charset="0"/>
              </a:rPr>
              <a:t> 2021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612304" y="6348844"/>
            <a:ext cx="4457995" cy="21839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12"/>
              </a:lnSpc>
              <a:spcBef>
                <a:spcPct val="0"/>
              </a:spcBef>
            </a:pPr>
            <a:r>
              <a:rPr lang="en-US" sz="4152" dirty="0" err="1">
                <a:solidFill>
                  <a:srgbClr val="000000"/>
                </a:solidFill>
                <a:latin typeface="Open Sans"/>
              </a:rPr>
              <a:t>Mapear</a:t>
            </a:r>
            <a:r>
              <a:rPr lang="en-US" sz="4152" dirty="0">
                <a:solidFill>
                  <a:srgbClr val="000000"/>
                </a:solidFill>
                <a:latin typeface="Open Sans"/>
              </a:rPr>
              <a:t> o </a:t>
            </a:r>
            <a:r>
              <a:rPr lang="en-US" sz="4152" dirty="0" err="1">
                <a:solidFill>
                  <a:srgbClr val="000000"/>
                </a:solidFill>
                <a:latin typeface="Open Sans"/>
              </a:rPr>
              <a:t>processo</a:t>
            </a:r>
            <a:r>
              <a:rPr lang="en-US" sz="4152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4152" dirty="0" err="1">
                <a:solidFill>
                  <a:srgbClr val="000000"/>
                </a:solidFill>
                <a:latin typeface="Open Sans"/>
              </a:rPr>
              <a:t>até</a:t>
            </a:r>
            <a:r>
              <a:rPr lang="en-US" sz="4152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4152" dirty="0" err="1">
                <a:solidFill>
                  <a:srgbClr val="000000"/>
                </a:solidFill>
                <a:latin typeface="Open Sans"/>
              </a:rPr>
              <a:t>setembro</a:t>
            </a:r>
            <a:r>
              <a:rPr lang="en-US" sz="4152" dirty="0">
                <a:solidFill>
                  <a:srgbClr val="000000"/>
                </a:solidFill>
                <a:latin typeface="Open Sans"/>
              </a:rPr>
              <a:t> 2021;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3328424" y="2569257"/>
            <a:ext cx="3711772" cy="28354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8"/>
              </a:lnSpc>
              <a:spcBef>
                <a:spcPct val="0"/>
              </a:spcBef>
            </a:pP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Custo</a:t>
            </a:r>
            <a:r>
              <a:rPr lang="en-US" sz="4400" dirty="0">
                <a:solidFill>
                  <a:srgbClr val="000000"/>
                </a:solidFill>
                <a:latin typeface="Times Neue Roman" panose="020B0604020202020204" charset="0"/>
              </a:rPr>
              <a:t> base Time de </a:t>
            </a:r>
            <a:r>
              <a:rPr lang="en-US" sz="4400" dirty="0" err="1">
                <a:solidFill>
                  <a:srgbClr val="000000"/>
                </a:solidFill>
                <a:latin typeface="Times Neue Roman" panose="020B0604020202020204" charset="0"/>
              </a:rPr>
              <a:t>Negócios</a:t>
            </a:r>
            <a:r>
              <a:rPr lang="en-US" sz="4400" dirty="0">
                <a:solidFill>
                  <a:srgbClr val="000000"/>
                </a:solidFill>
                <a:latin typeface="Times Neue Roman" panose="020B0604020202020204" charset="0"/>
              </a:rPr>
              <a:t> R$ 76.439,66.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29479" y="5143500"/>
            <a:ext cx="6018989" cy="51435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578071" y="2216776"/>
            <a:ext cx="15227349" cy="3479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0"/>
              </a:lnSpc>
            </a:pPr>
            <a:r>
              <a:rPr lang="en-US" sz="10000" dirty="0" err="1">
                <a:solidFill>
                  <a:srgbClr val="000000"/>
                </a:solidFill>
                <a:latin typeface="Times Neue Roman"/>
              </a:rPr>
              <a:t>Priorização</a:t>
            </a:r>
            <a:r>
              <a:rPr lang="en-US" sz="10000" dirty="0">
                <a:solidFill>
                  <a:srgbClr val="000000"/>
                </a:solidFill>
                <a:latin typeface="Times Neue Roman"/>
              </a:rPr>
              <a:t> dos </a:t>
            </a:r>
            <a:r>
              <a:rPr lang="en-US" sz="10000" dirty="0" err="1">
                <a:solidFill>
                  <a:srgbClr val="000000"/>
                </a:solidFill>
                <a:latin typeface="Times Neue Roman"/>
              </a:rPr>
              <a:t>processos</a:t>
            </a:r>
            <a:r>
              <a:rPr lang="en-US" sz="10000" dirty="0">
                <a:solidFill>
                  <a:srgbClr val="000000"/>
                </a:solidFill>
                <a:latin typeface="Times Neue Roman"/>
              </a:rPr>
              <a:t> a </a:t>
            </a:r>
            <a:r>
              <a:rPr lang="en-US" sz="10000" dirty="0" err="1">
                <a:solidFill>
                  <a:srgbClr val="000000"/>
                </a:solidFill>
                <a:latin typeface="Times Neue Roman"/>
              </a:rPr>
              <a:t>serem</a:t>
            </a:r>
            <a:r>
              <a:rPr lang="en-US" sz="10000" dirty="0">
                <a:solidFill>
                  <a:srgbClr val="000000"/>
                </a:solidFill>
                <a:latin typeface="Times Neue Roman"/>
              </a:rPr>
              <a:t> </a:t>
            </a:r>
            <a:r>
              <a:rPr lang="en-US" sz="10000" dirty="0" err="1">
                <a:solidFill>
                  <a:srgbClr val="000000"/>
                </a:solidFill>
                <a:latin typeface="Times Neue Roman"/>
              </a:rPr>
              <a:t>otimizados</a:t>
            </a:r>
            <a:r>
              <a:rPr lang="en-US" sz="10000" dirty="0">
                <a:solidFill>
                  <a:srgbClr val="000000"/>
                </a:solidFill>
                <a:latin typeface="Times Neue Roman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t="2127" b="212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22443" y="533273"/>
            <a:ext cx="2557986" cy="255798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222443" y="3091259"/>
            <a:ext cx="2592390" cy="259239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222443" y="5683649"/>
            <a:ext cx="2592390" cy="259239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4009858" y="1088577"/>
            <a:ext cx="11482629" cy="14473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818"/>
              </a:lnSpc>
            </a:pPr>
            <a:r>
              <a:rPr lang="en-US" sz="8441" dirty="0" err="1">
                <a:solidFill>
                  <a:srgbClr val="000000"/>
                </a:solidFill>
                <a:latin typeface="Times Neue Roman" panose="020B0604020202020204" charset="0"/>
              </a:rPr>
              <a:t>Gestão</a:t>
            </a:r>
            <a:r>
              <a:rPr lang="en-US" sz="8441" dirty="0">
                <a:solidFill>
                  <a:srgbClr val="000000"/>
                </a:solidFill>
                <a:latin typeface="Times Neue Roman" panose="020B0604020202020204" charset="0"/>
              </a:rPr>
              <a:t> de </a:t>
            </a:r>
            <a:r>
              <a:rPr lang="en-US" sz="8441" dirty="0" err="1">
                <a:solidFill>
                  <a:srgbClr val="000000"/>
                </a:solidFill>
                <a:latin typeface="Times Neue Roman" panose="020B0604020202020204" charset="0"/>
              </a:rPr>
              <a:t>Laboratório</a:t>
            </a:r>
            <a:endParaRPr lang="en-US" sz="8441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4039595" y="3751927"/>
            <a:ext cx="13154174" cy="12710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37"/>
              </a:lnSpc>
            </a:pPr>
            <a:r>
              <a:rPr lang="en-US" sz="7598" dirty="0" err="1">
                <a:solidFill>
                  <a:srgbClr val="000000"/>
                </a:solidFill>
                <a:latin typeface="Times Neue Roman" panose="020B0604020202020204" charset="0"/>
              </a:rPr>
              <a:t>Gestão</a:t>
            </a:r>
            <a:r>
              <a:rPr lang="en-US" sz="7598" dirty="0">
                <a:solidFill>
                  <a:srgbClr val="000000"/>
                </a:solidFill>
                <a:latin typeface="Times Neue Roman" panose="020B0604020202020204" charset="0"/>
              </a:rPr>
              <a:t> de </a:t>
            </a:r>
            <a:r>
              <a:rPr lang="en-US" sz="7598" dirty="0" err="1">
                <a:solidFill>
                  <a:srgbClr val="000000"/>
                </a:solidFill>
                <a:latin typeface="Times Neue Roman" panose="020B0604020202020204" charset="0"/>
              </a:rPr>
              <a:t>Doação</a:t>
            </a:r>
            <a:r>
              <a:rPr lang="en-US" sz="7598" dirty="0">
                <a:solidFill>
                  <a:srgbClr val="000000"/>
                </a:solidFill>
                <a:latin typeface="Times Neue Roman" panose="020B0604020202020204" charset="0"/>
              </a:rPr>
              <a:t> de </a:t>
            </a:r>
            <a:r>
              <a:rPr lang="en-US" sz="7598" dirty="0" err="1">
                <a:solidFill>
                  <a:srgbClr val="000000"/>
                </a:solidFill>
                <a:latin typeface="Times Neue Roman" panose="020B0604020202020204" charset="0"/>
              </a:rPr>
              <a:t>Sangue</a:t>
            </a:r>
            <a:endParaRPr lang="en-US" sz="7598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4009858" y="6134100"/>
            <a:ext cx="13925848" cy="12242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02"/>
              </a:lnSpc>
            </a:pPr>
            <a:r>
              <a:rPr lang="en-US" sz="7144" dirty="0" err="1">
                <a:solidFill>
                  <a:srgbClr val="000000"/>
                </a:solidFill>
                <a:latin typeface="Times Neue Roman" panose="020B0604020202020204" charset="0"/>
              </a:rPr>
              <a:t>Gestão</a:t>
            </a:r>
            <a:r>
              <a:rPr lang="en-US" sz="7144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7144" dirty="0">
                <a:solidFill>
                  <a:srgbClr val="000000"/>
                </a:solidFill>
                <a:latin typeface="Times Neue Roman" panose="020B0604020202020204" charset="0"/>
              </a:rPr>
              <a:t>de </a:t>
            </a:r>
            <a:r>
              <a:rPr lang="en-US" sz="7144" dirty="0" err="1">
                <a:solidFill>
                  <a:srgbClr val="000000"/>
                </a:solidFill>
                <a:latin typeface="Times Neue Roman" panose="020B0604020202020204" charset="0"/>
              </a:rPr>
              <a:t>Transfusão</a:t>
            </a:r>
            <a:r>
              <a:rPr lang="en-US" sz="7144" dirty="0">
                <a:solidFill>
                  <a:srgbClr val="000000"/>
                </a:solidFill>
                <a:latin typeface="Times Neue Roman" panose="020B0604020202020204" charset="0"/>
              </a:rPr>
              <a:t> do </a:t>
            </a:r>
            <a:r>
              <a:rPr lang="en-US" sz="7144" dirty="0" err="1">
                <a:solidFill>
                  <a:srgbClr val="000000"/>
                </a:solidFill>
                <a:latin typeface="Times Neue Roman" panose="020B0604020202020204" charset="0"/>
              </a:rPr>
              <a:t>Sangue</a:t>
            </a:r>
            <a:endParaRPr lang="en-US" sz="7144" dirty="0">
              <a:solidFill>
                <a:srgbClr val="000000"/>
              </a:solidFill>
              <a:latin typeface="Times Neue Roman" panose="020B060402020202020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98468" y="3851275"/>
            <a:ext cx="9144000" cy="2441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7000" dirty="0" err="1">
                <a:solidFill>
                  <a:srgbClr val="000000"/>
                </a:solidFill>
                <a:latin typeface="Times Neue Roman"/>
              </a:rPr>
              <a:t>Análise</a:t>
            </a:r>
            <a:r>
              <a:rPr lang="en-US" sz="7000" dirty="0">
                <a:solidFill>
                  <a:srgbClr val="000000"/>
                </a:solidFill>
                <a:latin typeface="Times Neue Roman"/>
              </a:rPr>
              <a:t> das </a:t>
            </a:r>
            <a:r>
              <a:rPr lang="en-US" sz="7000" dirty="0" err="1">
                <a:solidFill>
                  <a:srgbClr val="000000"/>
                </a:solidFill>
                <a:latin typeface="Times Neue Roman"/>
              </a:rPr>
              <a:t>Informações</a:t>
            </a:r>
            <a:r>
              <a:rPr lang="en-US" sz="7000" dirty="0">
                <a:solidFill>
                  <a:srgbClr val="000000"/>
                </a:solidFill>
                <a:latin typeface="Times Neue Roman"/>
              </a:rPr>
              <a:t> </a:t>
            </a:r>
            <a:r>
              <a:rPr lang="en-US" sz="7000" dirty="0" err="1">
                <a:solidFill>
                  <a:srgbClr val="000000"/>
                </a:solidFill>
                <a:latin typeface="Times Neue Roman"/>
              </a:rPr>
              <a:t>Adicionais</a:t>
            </a:r>
            <a:endParaRPr lang="en-US" sz="7000" dirty="0">
              <a:solidFill>
                <a:srgbClr val="000000"/>
              </a:solidFill>
              <a:latin typeface="Times Neue Roman"/>
            </a:endParaRP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8967834" y="3086100"/>
            <a:ext cx="9144000" cy="696087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4" name="Suplemento 3" title="Web Viewer">
                <a:extLst>
                  <a:ext uri="{FF2B5EF4-FFF2-40B4-BE49-F238E27FC236}">
                    <a16:creationId xmlns:a16="http://schemas.microsoft.com/office/drawing/2014/main" id="{62D86449-9F69-47D3-9CD2-99920CD987A1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1447800" y="723900"/>
              <a:ext cx="16078200" cy="8305800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4" name="Suplemento 3" title="Web Viewer">
                <a:extLst>
                  <a:ext uri="{FF2B5EF4-FFF2-40B4-BE49-F238E27FC236}">
                    <a16:creationId xmlns:a16="http://schemas.microsoft.com/office/drawing/2014/main" id="{62D86449-9F69-47D3-9CD2-99920CD987A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47800" y="723900"/>
                <a:ext cx="16078200" cy="8305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68229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2" name="Suplemento 1" title="Web Viewer">
                <a:extLst>
                  <a:ext uri="{FF2B5EF4-FFF2-40B4-BE49-F238E27FC236}">
                    <a16:creationId xmlns:a16="http://schemas.microsoft.com/office/drawing/2014/main" id="{A7CE52E3-5DAD-41DE-9D71-EFC69931F14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44080411"/>
                  </p:ext>
                </p:extLst>
              </p:nvPr>
            </p:nvGraphicFramePr>
            <p:xfrm>
              <a:off x="1371600" y="647700"/>
              <a:ext cx="15925800" cy="8915400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2" name="Suplemento 1" title="Web Viewer">
                <a:extLst>
                  <a:ext uri="{FF2B5EF4-FFF2-40B4-BE49-F238E27FC236}">
                    <a16:creationId xmlns:a16="http://schemas.microsoft.com/office/drawing/2014/main" id="{A7CE52E3-5DAD-41DE-9D71-EFC69931F14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371600" y="647700"/>
                <a:ext cx="15925800" cy="8915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102063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946552" y="3648573"/>
            <a:ext cx="12341448" cy="18736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58"/>
              </a:lnSpc>
            </a:pPr>
            <a:r>
              <a:rPr lang="en-US" sz="5398" dirty="0" err="1">
                <a:solidFill>
                  <a:srgbClr val="000000"/>
                </a:solidFill>
                <a:latin typeface="Times Neue Roman"/>
              </a:rPr>
              <a:t>Análise</a:t>
            </a:r>
            <a:r>
              <a:rPr lang="en-US" sz="5398" dirty="0">
                <a:solidFill>
                  <a:srgbClr val="000000"/>
                </a:solidFill>
                <a:latin typeface="Times Neue Roman"/>
              </a:rPr>
              <a:t> de dados </a:t>
            </a:r>
            <a:r>
              <a:rPr lang="en-US" sz="5398" dirty="0" err="1">
                <a:solidFill>
                  <a:srgbClr val="000000"/>
                </a:solidFill>
                <a:latin typeface="Times Neue Roman"/>
              </a:rPr>
              <a:t>qualitativos</a:t>
            </a:r>
            <a:r>
              <a:rPr lang="en-US" sz="5398" dirty="0">
                <a:solidFill>
                  <a:srgbClr val="000000"/>
                </a:solidFill>
                <a:latin typeface="Times Neue Roman"/>
              </a:rPr>
              <a:t> para a </a:t>
            </a:r>
            <a:r>
              <a:rPr lang="en-US" sz="5398" dirty="0" err="1">
                <a:solidFill>
                  <a:srgbClr val="000000"/>
                </a:solidFill>
                <a:latin typeface="Times Neue Roman"/>
              </a:rPr>
              <a:t>demanda</a:t>
            </a:r>
            <a:r>
              <a:rPr lang="en-US" sz="5398" dirty="0">
                <a:solidFill>
                  <a:srgbClr val="000000"/>
                </a:solidFill>
                <a:latin typeface="Times Neue Roman"/>
              </a:rPr>
              <a:t> "FHEMERON" Interior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304800" y="2019300"/>
            <a:ext cx="7196344" cy="570310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2" name="Suplemento 1" title="Web Viewer">
                <a:extLst>
                  <a:ext uri="{FF2B5EF4-FFF2-40B4-BE49-F238E27FC236}">
                    <a16:creationId xmlns:a16="http://schemas.microsoft.com/office/drawing/2014/main" id="{CD2C506A-DC00-4D91-97D5-1FC1C09E34E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83454742"/>
                  </p:ext>
                </p:extLst>
              </p:nvPr>
            </p:nvGraphicFramePr>
            <p:xfrm>
              <a:off x="914400" y="266700"/>
              <a:ext cx="16154400" cy="9410700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2" name="Suplemento 1" title="Web Viewer">
                <a:extLst>
                  <a:ext uri="{FF2B5EF4-FFF2-40B4-BE49-F238E27FC236}">
                    <a16:creationId xmlns:a16="http://schemas.microsoft.com/office/drawing/2014/main" id="{CD2C506A-DC00-4D91-97D5-1FC1C09E34E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14400" y="266700"/>
                <a:ext cx="16154400" cy="94107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3" name="Suplemento 2" title="Web Viewer">
                <a:extLst>
                  <a:ext uri="{FF2B5EF4-FFF2-40B4-BE49-F238E27FC236}">
                    <a16:creationId xmlns:a16="http://schemas.microsoft.com/office/drawing/2014/main" id="{0FE2C5EB-8E03-4046-9A35-68839035275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44846576"/>
                  </p:ext>
                </p:extLst>
              </p:nvPr>
            </p:nvGraphicFramePr>
            <p:xfrm>
              <a:off x="1600200" y="571500"/>
              <a:ext cx="15925800" cy="8763000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3" name="Suplemento 2" title="Web Viewer">
                <a:extLst>
                  <a:ext uri="{FF2B5EF4-FFF2-40B4-BE49-F238E27FC236}">
                    <a16:creationId xmlns:a16="http://schemas.microsoft.com/office/drawing/2014/main" id="{0FE2C5EB-8E03-4046-9A35-68839035275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00200" y="571500"/>
                <a:ext cx="15925800" cy="87630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2" name="Suplemento 1">
                <a:extLst>
                  <a:ext uri="{FF2B5EF4-FFF2-40B4-BE49-F238E27FC236}">
                    <a16:creationId xmlns:a16="http://schemas.microsoft.com/office/drawing/2014/main" id="{FC2FCF30-812A-4DFE-9D7B-3850F5B1928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65127241"/>
                  </p:ext>
                </p:extLst>
              </p:nvPr>
            </p:nvGraphicFramePr>
            <p:xfrm>
              <a:off x="2362200" y="647700"/>
              <a:ext cx="14020800" cy="8839200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2" name="Suplemento 1">
                <a:extLst>
                  <a:ext uri="{FF2B5EF4-FFF2-40B4-BE49-F238E27FC236}">
                    <a16:creationId xmlns:a16="http://schemas.microsoft.com/office/drawing/2014/main" id="{FC2FCF30-812A-4DFE-9D7B-3850F5B1928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62200" y="647700"/>
                <a:ext cx="14020800" cy="8839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358865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2" name="Suplemento 1" title="Web Viewer">
                <a:extLst>
                  <a:ext uri="{FF2B5EF4-FFF2-40B4-BE49-F238E27FC236}">
                    <a16:creationId xmlns:a16="http://schemas.microsoft.com/office/drawing/2014/main" id="{286B14F5-2F5A-484B-AEE4-0804B6101CE5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762000" y="723900"/>
              <a:ext cx="16154400" cy="8534400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2" name="Suplemento 1" title="Web Viewer">
                <a:extLst>
                  <a:ext uri="{FF2B5EF4-FFF2-40B4-BE49-F238E27FC236}">
                    <a16:creationId xmlns:a16="http://schemas.microsoft.com/office/drawing/2014/main" id="{286B14F5-2F5A-484B-AEE4-0804B6101CE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62000" y="723900"/>
                <a:ext cx="16154400" cy="8534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01344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5B7A12-83C7-4E56-9DC0-D6D79FCF0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5240000" y="7198288"/>
            <a:ext cx="2440082" cy="3088712"/>
          </a:xfrm>
          <a:prstGeom prst="rect">
            <a:avLst/>
          </a:prstGeom>
        </p:spPr>
      </p:pic>
      <p:sp>
        <p:nvSpPr>
          <p:cNvPr id="2" name="Botão de Ação: Ir para a Página Inicial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0962612E-3C51-43EA-9F17-E37FC316B2BC}"/>
              </a:ext>
            </a:extLst>
          </p:cNvPr>
          <p:cNvSpPr/>
          <p:nvPr/>
        </p:nvSpPr>
        <p:spPr>
          <a:xfrm>
            <a:off x="9144000" y="5372100"/>
            <a:ext cx="45719" cy="45719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6" name="Tabela 6">
            <a:extLst>
              <a:ext uri="{FF2B5EF4-FFF2-40B4-BE49-F238E27FC236}">
                <a16:creationId xmlns:a16="http://schemas.microsoft.com/office/drawing/2014/main" id="{39802A8F-83CC-42C9-B6CC-01B8FF8B46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273931"/>
              </p:ext>
            </p:extLst>
          </p:nvPr>
        </p:nvGraphicFramePr>
        <p:xfrm>
          <a:off x="3048000" y="3695700"/>
          <a:ext cx="12801600" cy="249238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400800">
                  <a:extLst>
                    <a:ext uri="{9D8B030D-6E8A-4147-A177-3AD203B41FA5}">
                      <a16:colId xmlns:a16="http://schemas.microsoft.com/office/drawing/2014/main" val="4276108519"/>
                    </a:ext>
                  </a:extLst>
                </a:gridCol>
                <a:gridCol w="6400800">
                  <a:extLst>
                    <a:ext uri="{9D8B030D-6E8A-4147-A177-3AD203B41FA5}">
                      <a16:colId xmlns:a16="http://schemas.microsoft.com/office/drawing/2014/main" val="495965197"/>
                    </a:ext>
                  </a:extLst>
                </a:gridCol>
              </a:tblGrid>
              <a:tr h="1246191">
                <a:tc>
                  <a:txBody>
                    <a:bodyPr/>
                    <a:lstStyle/>
                    <a:p>
                      <a:pPr algn="ctr"/>
                      <a:r>
                        <a:rPr lang="pt-BR" sz="3000" dirty="0">
                          <a:latin typeface="Times Neue Roman" panose="020B0604020202020204" charset="0"/>
                        </a:rPr>
                        <a:t>Valor de Sprint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3000" dirty="0">
                          <a:latin typeface="Times Neue Roman" panose="020B0604020202020204" charset="0"/>
                        </a:rPr>
                        <a:t>Custo da Sprint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6376052"/>
                  </a:ext>
                </a:extLst>
              </a:tr>
              <a:tr h="1246191">
                <a:tc>
                  <a:txBody>
                    <a:bodyPr/>
                    <a:lstStyle/>
                    <a:p>
                      <a:pPr algn="ctr"/>
                      <a:r>
                        <a:rPr lang="pt-BR" sz="3000" b="1" dirty="0">
                          <a:latin typeface="Times Neue Roman" panose="020B0604020202020204" charset="0"/>
                        </a:rPr>
                        <a:t>R$ 25.368,00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3000" b="1" dirty="0">
                          <a:latin typeface="Times Neue Roman" panose="020B0604020202020204" charset="0"/>
                        </a:rPr>
                        <a:t>R$ 7.630,34</a:t>
                      </a:r>
                      <a:endParaRPr lang="pt-BR" sz="3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255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96374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90260" y="4491877"/>
            <a:ext cx="8383007" cy="170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0"/>
              </a:lnSpc>
            </a:pPr>
            <a:r>
              <a:rPr lang="en-US" sz="10000" dirty="0" err="1">
                <a:solidFill>
                  <a:srgbClr val="000000"/>
                </a:solidFill>
                <a:latin typeface="Times Neue Roman"/>
              </a:rPr>
              <a:t>Nosso</a:t>
            </a:r>
            <a:r>
              <a:rPr lang="en-US" sz="10000" dirty="0">
                <a:solidFill>
                  <a:srgbClr val="000000"/>
                </a:solidFill>
                <a:latin typeface="Times Neue Roman"/>
              </a:rPr>
              <a:t> </a:t>
            </a:r>
            <a:r>
              <a:rPr lang="en-US" sz="10000" dirty="0" err="1">
                <a:solidFill>
                  <a:srgbClr val="000000"/>
                </a:solidFill>
                <a:latin typeface="Times Neue Roman"/>
              </a:rPr>
              <a:t>próximo</a:t>
            </a:r>
            <a:r>
              <a:rPr lang="en-US" sz="10000" dirty="0">
                <a:solidFill>
                  <a:srgbClr val="000000"/>
                </a:solidFill>
                <a:latin typeface="Times Neue Roman"/>
              </a:rPr>
              <a:t>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1343687" y="3383802"/>
            <a:ext cx="2916364" cy="41148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7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8459903" y="7708401"/>
            <a:ext cx="1368194" cy="188067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6551716" y="2236634"/>
            <a:ext cx="5299174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 dirty="0">
                <a:solidFill>
                  <a:srgbClr val="000000"/>
                </a:solidFill>
                <a:latin typeface="Open Sans Bold"/>
              </a:rPr>
              <a:t>Time Dark Souls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566584" y="3930535"/>
            <a:ext cx="4978695" cy="29506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42"/>
              </a:lnSpc>
            </a:pPr>
            <a:r>
              <a:rPr lang="en-US" sz="5958" dirty="0" err="1">
                <a:solidFill>
                  <a:srgbClr val="000000"/>
                </a:solidFill>
                <a:latin typeface="Open Sans Light"/>
              </a:rPr>
              <a:t>Ádila</a:t>
            </a:r>
            <a:r>
              <a:rPr lang="en-US" sz="5958" dirty="0">
                <a:solidFill>
                  <a:srgbClr val="000000"/>
                </a:solidFill>
                <a:latin typeface="Open Sans Light"/>
              </a:rPr>
              <a:t> Pires</a:t>
            </a:r>
          </a:p>
          <a:p>
            <a:pPr algn="ctr">
              <a:lnSpc>
                <a:spcPts val="7641"/>
              </a:lnSpc>
            </a:pPr>
            <a:r>
              <a:rPr lang="en-US" sz="5457" dirty="0" err="1">
                <a:solidFill>
                  <a:srgbClr val="000000"/>
                </a:solidFill>
                <a:latin typeface="Open Sans Light"/>
              </a:rPr>
              <a:t>Karine</a:t>
            </a:r>
            <a:r>
              <a:rPr lang="en-US" sz="5457" dirty="0">
                <a:solidFill>
                  <a:srgbClr val="000000"/>
                </a:solidFill>
                <a:latin typeface="Open Sans Light"/>
              </a:rPr>
              <a:t> Santos</a:t>
            </a:r>
          </a:p>
          <a:p>
            <a:pPr algn="ctr">
              <a:lnSpc>
                <a:spcPts val="7641"/>
              </a:lnSpc>
            </a:pPr>
            <a:r>
              <a:rPr lang="en-US" sz="5457" dirty="0">
                <a:solidFill>
                  <a:srgbClr val="000000"/>
                </a:solidFill>
                <a:latin typeface="Open Sans Light"/>
              </a:rPr>
              <a:t>Luma Damon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webextension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webextensions/_rels/webextension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6.png"/></Relationships>
</file>

<file path=ppt/webextensions/_rels/webextension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9.png"/></Relationships>
</file>

<file path=ppt/webextensions/_rels/webextension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0.png"/></Relationships>
</file>

<file path=ppt/webextensions/_rels/webextension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1.png"/></Relationships>
</file>

<file path=ppt/webextensions/_rels/webextension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2.png"/></Relationships>
</file>

<file path=ppt/webextensions/webextension1.xml><?xml version="1.0" encoding="utf-8"?>
<we:webextension xmlns:we="http://schemas.microsoft.com/office/webextensions/webextension/2010/11" id="{652DAE7E-0023-4447-BCF3-731162F8C8EA}">
  <we:reference id="wa104295828" version="1.9.0.0" store="pt-BR" storeType="OMEX"/>
  <we:alternateReferences>
    <we:reference id="wa104295828" version="1.9.0.0" store="wa104295828" storeType="OMEX"/>
  </we:alternateReferences>
  <we:properties>
    <we:property name="__labs__" value="{&quot;configuration&quot;:{&quot;appVersion&quot;:{&quot;major&quot;:1,&quot;minor&quot;:0},&quot;components&quot;:[{&quot;type&quot;:&quot;Labs.Components.ActivityComponent&quot;,&quot;name&quot;:&quot;app.powerbi.com/view?r=eyJrIjoiZjEzNmU5NjctMmZjMS00MGQ3LTkwY2EtMGVjMDkwNGI5MmI5IiwidCI6IjVhNjM2NjBmLTVmN2YtNGIwZS1iY2U3LTBmNzViMGQ2OGJlOCJ9&amp;pageName=ReportSection&quot;,&quot;values&quot;:{},&quot;data&quot;:{&quot;uri&quot;:&quot;app.powerbi.com/view?r=eyJrIjoiZjEzNmU5NjctMmZjMS00MGQ3LTkwY2EtMGVjMDkwNGI5MmI5IiwidCI6IjVhNjM2NjBmLTVmN2YtNGIwZS1iY2U3LTBmNzViMGQ2OGJlOCJ9&amp;pageName=ReportSection&quot;},&quot;secure&quot;:false}],&quot;name&quot;:&quot;app.powerbi.com/view?r=eyJrIjoiZjEzNmU5NjctMmZjMS00MGQ3LTkwY2EtMGVjMDkwNGI5MmI5IiwidCI6IjVhNjM2NjBmLTVmN2YtNGIwZS1iY2U3LTBmNzViMGQ2OGJlOCJ9&amp;pageName=ReportSection&quot;,&quot;timeline&quot;:null,&quot;analytics&quot;:null},&quot;hostVersion&quot;:{&quot;major&quot;:0,&quot;minor&quot;:1}}"/>
  </we:properties>
  <we:bindings/>
  <we:snapshot xmlns:r="http://schemas.openxmlformats.org/officeDocument/2006/relationships" r:embed="rId1"/>
</we:webextension>
</file>

<file path=ppt/webextensions/webextension2.xml><?xml version="1.0" encoding="utf-8"?>
<we:webextension xmlns:we="http://schemas.microsoft.com/office/webextensions/webextension/2010/11" id="{323725FC-D80C-408C-87C1-B07064A61325}">
  <we:reference id="wa104295828" version="1.9.0.0" store="pt-BR" storeType="OMEX"/>
  <we:alternateReferences>
    <we:reference id="wa104295828" version="1.9.0.0" store="wa104295828" storeType="OMEX"/>
  </we:alternateReferences>
  <we:properties>
    <we:property name="__labs__" value="{&quot;configuration&quot;:{&quot;appVersion&quot;:{&quot;major&quot;:1,&quot;minor&quot;:0},&quot;components&quot;:[{&quot;type&quot;:&quot;Labs.Components.ActivityComponent&quot;,&quot;name&quot;:&quot;app.powerbi.com/view?r=eyJrIjoiYTc1YmUzYzItZGUzOC00MmRmLWFlMTAtNTJhY2U2NDMxNjEwIiwidCI6IjVhNjM2NjBmLTVmN2YtNGIwZS1iY2U3LTBmNzViMGQ2OGJlOCJ9&amp;pageName=ReportSection&quot;,&quot;values&quot;:{},&quot;data&quot;:{&quot;uri&quot;:&quot;app.powerbi.com/view?r=eyJrIjoiYTc1YmUzYzItZGUzOC00MmRmLWFlMTAtNTJhY2U2NDMxNjEwIiwidCI6IjVhNjM2NjBmLTVmN2YtNGIwZS1iY2U3LTBmNzViMGQ2OGJlOCJ9&amp;pageName=ReportSection&quot;},&quot;secure&quot;:false}],&quot;name&quot;:&quot;app.powerbi.com/view?r=eyJrIjoiYTc1YmUzYzItZGUzOC00MmRmLWFlMTAtNTJhY2U2NDMxNjEwIiwidCI6IjVhNjM2NjBmLTVmN2YtNGIwZS1iY2U3LTBmNzViMGQ2OGJlOCJ9&amp;pageName=ReportSection&quot;,&quot;timeline&quot;:null,&quot;analytics&quot;:null},&quot;hostVersion&quot;:{&quot;major&quot;:0,&quot;minor&quot;:1}}"/>
  </we:properties>
  <we:bindings/>
  <we:snapshot xmlns:r="http://schemas.openxmlformats.org/officeDocument/2006/relationships" r:embed="rId1"/>
</we:webextension>
</file>

<file path=ppt/webextensions/webextension3.xml><?xml version="1.0" encoding="utf-8"?>
<we:webextension xmlns:we="http://schemas.microsoft.com/office/webextensions/webextension/2010/11" id="{56639848-56A9-408F-A0A1-49D3FAC0305F}">
  <we:reference id="wa104295828" version="1.9.0.0" store="pt-BR" storeType="OMEX"/>
  <we:alternateReferences>
    <we:reference id="WA104295828" version="1.9.0.0" store="WA104295828" storeType="OMEX"/>
  </we:alternateReferences>
  <we:properties>
    <we:property name="__labs__" value="{&quot;configuration&quot;:{&quot;appVersion&quot;:{&quot;major&quot;:1,&quot;minor&quot;:0},&quot;components&quot;:[{&quot;type&quot;:&quot;Labs.Components.ActivityComponent&quot;,&quot;name&quot;:&quot;app.powerbi.com/view?r=eyJrIjoiMmYwNDg1YTMtOGI5Yi00ODU4LWE0MDYtNjg1NDllN2FiMmYyIiwidCI6ImMyNzRkZTRjLTdkZDAtNDgxNC1iNmZjLTNkYTZkNzZlNDBmMiJ9&amp;pageName=ReportSection&quot;,&quot;values&quot;:{},&quot;data&quot;:{&quot;uri&quot;:&quot;app.powerbi.com/view?r=eyJrIjoiMmYwNDg1YTMtOGI5Yi00ODU4LWE0MDYtNjg1NDllN2FiMmYyIiwidCI6ImMyNzRkZTRjLTdkZDAtNDgxNC1iNmZjLTNkYTZkNzZlNDBmMiJ9&amp;pageName=ReportSection&quot;},&quot;secure&quot;:false}],&quot;name&quot;:&quot;app.powerbi.com/view?r=eyJrIjoiMmYwNDg1YTMtOGI5Yi00ODU4LWE0MDYtNjg1NDllN2FiMmYyIiwidCI6ImMyNzRkZTRjLTdkZDAtNDgxNC1iNmZjLTNkYTZkNzZlNDBmMiJ9&amp;pageName=ReportSection&quot;,&quot;timeline&quot;:null,&quot;analytics&quot;:null},&quot;hostVersion&quot;:{&quot;major&quot;:0,&quot;minor&quot;:1}}"/>
  </we:properties>
  <we:bindings/>
  <we:snapshot xmlns:r="http://schemas.openxmlformats.org/officeDocument/2006/relationships" r:embed="rId1"/>
</we:webextension>
</file>

<file path=ppt/webextensions/webextension4.xml><?xml version="1.0" encoding="utf-8"?>
<we:webextension xmlns:we="http://schemas.microsoft.com/office/webextensions/webextension/2010/11" id="{B9B3577F-0372-40D6-8547-6178E0033C7A}">
  <we:reference id="wa104295828" version="1.9.0.0" store="pt-BR" storeType="OMEX"/>
  <we:alternateReferences>
    <we:reference id="wa104295828" version="1.9.0.0" store="wa104295828" storeType="OMEX"/>
  </we:alternateReferences>
  <we:properties>
    <we:property name="__labs__" value="{&quot;configuration&quot;:{&quot;appVersion&quot;:{&quot;major&quot;:1,&quot;minor&quot;:0},&quot;components&quot;:[{&quot;type&quot;:&quot;Labs.Components.ActivityComponent&quot;,&quot;name&quot;:&quot;app.powerbi.com/view?r=eyJrIjoiN2QzM2Q1MWQtNGI2My00YzJjLTk2ZTEtOWVkZDI1MmExMDg5IiwidCI6ImMyNzRkZTRjLTdkZDAtNDgxNC1iNmZjLTNkYTZkNzZlNDBmMiJ9&amp;pageName=ReportSection&quot;,&quot;values&quot;:{},&quot;data&quot;:{&quot;uri&quot;:&quot;app.powerbi.com/view?r=eyJrIjoiN2QzM2Q1MWQtNGI2My00YzJjLTk2ZTEtOWVkZDI1MmExMDg5IiwidCI6ImMyNzRkZTRjLTdkZDAtNDgxNC1iNmZjLTNkYTZkNzZlNDBmMiJ9&amp;pageName=ReportSection&quot;},&quot;secure&quot;:false}],&quot;name&quot;:&quot;app.powerbi.com/view?r=eyJrIjoiN2QzM2Q1MWQtNGI2My00YzJjLTk2ZTEtOWVkZDI1MmExMDg5IiwidCI6ImMyNzRkZTRjLTdkZDAtNDgxNC1iNmZjLTNkYTZkNzZlNDBmMiJ9&amp;pageName=ReportSection&quot;,&quot;timeline&quot;:null,&quot;analytics&quot;:null},&quot;hostVersion&quot;:{&quot;major&quot;:0,&quot;minor&quot;:1}}"/>
  </we:properties>
  <we:bindings/>
  <we:snapshot xmlns:r="http://schemas.openxmlformats.org/officeDocument/2006/relationships" r:embed="rId1"/>
</we:webextension>
</file>

<file path=ppt/webextensions/webextension5.xml><?xml version="1.0" encoding="utf-8"?>
<we:webextension xmlns:we="http://schemas.microsoft.com/office/webextensions/webextension/2010/11" id="{961DE53B-E111-48C2-8E42-DDBFB84FC769}">
  <we:reference id="wa104295828" version="1.9.0.0" store="pt-BR" storeType="OMEX"/>
  <we:alternateReferences>
    <we:reference id="wa104295828" version="1.9.0.0" store="wa104295828" storeType="OMEX"/>
  </we:alternateReferences>
  <we:properties>
    <we:property name="__labs__" value="{&quot;configuration&quot;:{&quot;appVersion&quot;:{&quot;major&quot;:1,&quot;minor&quot;:0},&quot;components&quot;:[{&quot;type&quot;:&quot;Labs.Components.ActivityComponent&quot;,&quot;name&quot;:&quot;app.powerbi.com/view?r=eyJrIjoiZDhkMDhmNGMtMDRkZi00OWUxLWEwYmQtOTM5ZGI0YzU3YTlhIiwidCI6ImMyNzRkZTRjLTdkZDAtNDgxNC1iNmZjLTNkYTZkNzZlNDBmMiJ9&amp;pageName=ReportSection&quot;,&quot;values&quot;:{},&quot;data&quot;:{&quot;uri&quot;:&quot;app.powerbi.com/view?r=eyJrIjoiZDhkMDhmNGMtMDRkZi00OWUxLWEwYmQtOTM5ZGI0YzU3YTlhIiwidCI6ImMyNzRkZTRjLTdkZDAtNDgxNC1iNmZjLTNkYTZkNzZlNDBmMiJ9&amp;pageName=ReportSection&quot;},&quot;secure&quot;:false}],&quot;name&quot;:&quot;app.powerbi.com/view?r=eyJrIjoiZDhkMDhmNGMtMDRkZi00OWUxLWEwYmQtOTM5ZGI0YzU3YTlhIiwidCI6ImMyNzRkZTRjLTdkZDAtNDgxNC1iNmZjLTNkYTZkNzZlNDBmMiJ9&amp;pageName=ReportSection&quot;,&quot;timeline&quot;:null,&quot;analytics&quot;:null},&quot;hostVersion&quot;:{&quot;major&quot;:0,&quot;minor&quot;:1}}"/>
  </we:properties>
  <we:bindings/>
  <we:snapshot xmlns:r="http://schemas.openxmlformats.org/officeDocument/2006/relationships" r:embed="rId1"/>
</we:webextension>
</file>

<file path=ppt/webextensions/webextension6.xml><?xml version="1.0" encoding="utf-8"?>
<we:webextension xmlns:we="http://schemas.microsoft.com/office/webextensions/webextension/2010/11" id="{DD92B950-D7C8-433A-BA18-A35ECBAEF1E2}">
  <we:reference id="wa104295828" version="1.9.0.0" store="pt-BR" storeType="OMEX"/>
  <we:alternateReferences>
    <we:reference id="wa104295828" version="1.9.0.0" store="wa104295828" storeType="OMEX"/>
  </we:alternateReferences>
  <we:properties>
    <we:property name="__labs__" value="{&quot;configuration&quot;:{&quot;appVersion&quot;:{&quot;major&quot;:1,&quot;minor&quot;:0},&quot;components&quot;:[{&quot;type&quot;:&quot;Labs.Components.ActivityComponent&quot;,&quot;name&quot;:&quot;app.powerbi.com/view?r=eyJrIjoiYjcwZjVmNTMtNWQwZi00OGI0LTlkMjEtOTYxZTYyYWI3YTQyIiwidCI6ImMyNzRkZTRjLTdkZDAtNDgxNC1iNmZjLTNkYTZkNzZlNDBmMiJ9&amp;pageName=ReportSection&quot;,&quot;values&quot;:{},&quot;data&quot;:{&quot;uri&quot;:&quot;app.powerbi.com/view?r=eyJrIjoiYjcwZjVmNTMtNWQwZi00OGI0LTlkMjEtOTYxZTYyYWI3YTQyIiwidCI6ImMyNzRkZTRjLTdkZDAtNDgxNC1iNmZjLTNkYTZkNzZlNDBmMiJ9&amp;pageName=ReportSection&quot;},&quot;secure&quot;:false}],&quot;name&quot;:&quot;app.powerbi.com/view?r=eyJrIjoiYjcwZjVmNTMtNWQwZi00OGI0LTlkMjEtOTYxZTYyYWI3YTQyIiwidCI6ImMyNzRkZTRjLTdkZDAtNDgxNC1iNmZjLTNkYTZkNzZlNDBmMiJ9&amp;pageName=ReportSection&quot;,&quot;timeline&quot;:null,&quot;analytics&quot;:null},&quot;hostVersion&quot;:{&quot;major&quot;:0,&quot;minor&quot;:1}}"/>
  </we:properties>
  <we:bindings/>
  <we:snapshot xmlns:r="http://schemas.openxmlformats.org/officeDocument/2006/relationships" r:embed="rId1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297</Words>
  <Application>Microsoft Office PowerPoint</Application>
  <PresentationFormat>Personalizar</PresentationFormat>
  <Paragraphs>55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31" baseType="lpstr">
      <vt:lpstr>Times Neue Roman Bold</vt:lpstr>
      <vt:lpstr>Times Neue Roman</vt:lpstr>
      <vt:lpstr>Open Sans Light</vt:lpstr>
      <vt:lpstr>Open Sans Bold</vt:lpstr>
      <vt:lpstr>Calibri</vt:lpstr>
      <vt:lpstr>Arial</vt:lpstr>
      <vt:lpstr>-apple-system</vt:lpstr>
      <vt:lpstr>Open Sans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Sprint 62</dc:title>
  <cp:lastModifiedBy>LUMA DAMON</cp:lastModifiedBy>
  <cp:revision>15</cp:revision>
  <dcterms:created xsi:type="dcterms:W3CDTF">2006-08-16T00:00:00Z</dcterms:created>
  <dcterms:modified xsi:type="dcterms:W3CDTF">2021-06-10T11:43:29Z</dcterms:modified>
  <dc:identifier>DAEgSSeq6xU</dc:identifier>
</cp:coreProperties>
</file>